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 id="2147483692" r:id="rId3"/>
  </p:sldMasterIdLst>
  <p:notesMasterIdLst>
    <p:notesMasterId r:id="rId50"/>
  </p:notesMasterIdLst>
  <p:sldIdLst>
    <p:sldId id="327"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Lst>
  <p:sldSz cx="16256000" cy="9144000"/>
  <p:notesSz cx="6858000" cy="9144000"/>
  <p:embeddedFontLst>
    <p:embeddedFont>
      <p:font typeface="Calibri" panose="020F0502020204030204" pitchFamily="34"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Open Sans ExtraBold" panose="020B0906030804020204" pitchFamily="34" charset="0"/>
      <p:bold r:id="rId59"/>
      <p:boldItalic r:id="rId60"/>
    </p:embeddedFont>
    <p:embeddedFont>
      <p:font typeface="Open Sans Semibold" panose="020B0706030804020204" pitchFamily="34" charset="0"/>
      <p:bold r:id="rId61"/>
      <p:boldItalic r:id="rId62"/>
    </p:embeddedFont>
    <p:embeddedFont>
      <p:font typeface="Open Sans Semibold" panose="020B0706030804020204" pitchFamily="34" charset="0"/>
      <p:bold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V77H4cdNR2tnJZMXAYgFPw==" hashData="w0UqlDQy33HipeDKm+CDt2lXWFs="/>
  <p:extLst>
    <p:ext uri="{EFAFB233-063F-42B5-8137-9DF3F51BA10A}">
      <p15:sldGuideLst xmlns:p15="http://schemas.microsoft.com/office/powerpoint/2012/main">
        <p15:guide id="2" orient="horz" pos="1053" userDrawn="1">
          <p15:clr>
            <a:srgbClr val="A4A3A4"/>
          </p15:clr>
        </p15:guide>
        <p15:guide id="3" orient="horz" pos="3456" userDrawn="1">
          <p15:clr>
            <a:srgbClr val="A4A3A4"/>
          </p15:clr>
        </p15:guide>
        <p15:guide id="4" pos="9157" userDrawn="1">
          <p15:clr>
            <a:srgbClr val="A4A3A4"/>
          </p15:clr>
        </p15:guide>
        <p15:guide id="5" pos="417"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iNWILO2rqJKvWbhoF0IforIeSB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7" autoAdjust="0"/>
    <p:restoredTop sz="94635" autoAdjust="0"/>
  </p:normalViewPr>
  <p:slideViewPr>
    <p:cSldViewPr>
      <p:cViewPr varScale="1">
        <p:scale>
          <a:sx n="79" d="100"/>
          <a:sy n="79" d="100"/>
        </p:scale>
        <p:origin x="708" y="84"/>
      </p:cViewPr>
      <p:guideLst>
        <p:guide orient="horz" pos="1053"/>
        <p:guide orient="horz" pos="3456"/>
        <p:guide pos="9157"/>
        <p:guide pos="417"/>
      </p:guideLst>
    </p:cSldViewPr>
  </p:slideViewPr>
  <p:outlineViewPr>
    <p:cViewPr>
      <p:scale>
        <a:sx n="33" d="100"/>
        <a:sy n="33" d="100"/>
      </p:scale>
      <p:origin x="0" y="-25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font" Target="fonts/font5.fntdata"/><Relationship Id="rId63" Type="http://customschemas.google.com/relationships/presentationmetadata" Target="meta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1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6.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9.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30798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55" name="Google Shape;45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64" name="Google Shape;46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73" name="Google Shape;47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objective </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482" name="Google Shape;482;p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13</a:t>
            </a:fld>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7b4e49b99c_0_2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g7b4e49b99c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95" name="Google Shape;49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505" name="Google Shape;50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515" name="Google Shape;51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525" name="Google Shape;525;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563" name="Google Shape;563;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01: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objective </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572" name="Google Shape;572;p10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20</a:t>
            </a:fld>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7b4e49b99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g7b4e49b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7b4e49b99c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g7b4e49b99c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585" name="Google Shape;585;g7b4e49b99c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7b4e49b99c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7b4e49b99c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595" name="Google Shape;595;g7b4e49b99c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b4e49b99c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g7b4e49b99c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605" name="Google Shape;605;g7b4e49b99c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7b4e49b99c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3" name="Google Shape;643;g7b4e49b99c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644" name="Google Shape;644;g7b4e49b99c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7b4e49b99c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7b4e49b99c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654" name="Google Shape;654;g7b4e49b99c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7b4e49b99c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g7b4e49b99c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objective </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663" name="Google Shape;663;g7b4e49b99c_0_77: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27</a:t>
            </a:fld>
            <a:endParaRPr sz="1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b4e49b99c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0" name="Google Shape;670;g7b4e49b99c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b4e49b99c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g7b4e49b99c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676" name="Google Shape;676;g7b4e49b99c_0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7b4e49b99c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g7b4e49b99c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686" name="Google Shape;686;g7b4e49b99c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7b4e49b99c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g7b4e49b99c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694" name="Google Shape;694;g7b4e49b99c_0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7b4e49b99c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7b4e49b99c_0_1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712" name="Google Shape;712;g7b4e49b99c_0_1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7b4e49b99c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1" name="Google Shape;721;g7b4e49b99c_0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objective </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722" name="Google Shape;722;g7b4e49b99c_0_137: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33</a:t>
            </a:fld>
            <a:endParaRPr sz="12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70b24591b1_4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9" name="Google Shape;729;g70b24591b1_4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7" name="Google Shape;74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7" name="Google Shape;75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9" name="Google Shape;76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1" name="Google Shape;791;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1" name="Google Shape;801;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3" name="Google Shape;8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5" name="Google Shape;83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5" name="Google Shape;8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6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sz="1200" b="1" i="0" u="none" strike="noStrike" cap="none">
                <a:solidFill>
                  <a:schemeClr val="dk1"/>
                </a:solidFill>
              </a:rPr>
              <a:t>Trainer Notes: </a:t>
            </a:r>
            <a:r>
              <a:rPr lang="en-US" sz="1200"/>
              <a:t>Explain</a:t>
            </a:r>
            <a:r>
              <a:rPr lang="en-US" sz="1200" b="0" i="0" u="none" strike="noStrike" cap="none">
                <a:solidFill>
                  <a:schemeClr val="dk1"/>
                </a:solidFill>
              </a:rPr>
              <a:t> the project to the learners, and instruct them to perform it after the lesson. </a:t>
            </a:r>
            <a:endParaRPr sz="1200" b="0" i="0" u="none" strike="noStrike" cap="none">
              <a:solidFill>
                <a:schemeClr val="dk1"/>
              </a:solidFill>
            </a:endParaRPr>
          </a:p>
        </p:txBody>
      </p:sp>
      <p:sp>
        <p:nvSpPr>
          <p:cNvPr id="858" name="Google Shape;858;p6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46</a:t>
            </a:fld>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07" name="Google Shape;407;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17" name="Google Shape;417;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27" name="Google Shape;427;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37" name="Google Shape;437;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46" name="Google Shape;4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userDrawn="1">
  <p:cSld name="Lesson Name">
    <p:spTree>
      <p:nvGrpSpPr>
        <p:cNvPr id="1" name="Shape 15"/>
        <p:cNvGrpSpPr/>
        <p:nvPr/>
      </p:nvGrpSpPr>
      <p:grpSpPr>
        <a:xfrm>
          <a:off x="0" y="0"/>
          <a:ext cx="0" cy="0"/>
          <a:chOff x="0" y="0"/>
          <a:chExt cx="0" cy="0"/>
        </a:xfrm>
      </p:grpSpPr>
      <p:pic>
        <p:nvPicPr>
          <p:cNvPr id="6" name="Google Shape;19;g85d11cf31a_2_2">
            <a:extLst>
              <a:ext uri="{FF2B5EF4-FFF2-40B4-BE49-F238E27FC236}">
                <a16:creationId xmlns:a16="http://schemas.microsoft.com/office/drawing/2014/main" id="{EBCA0015-780C-4B6C-9921-3302AFA694BF}"/>
              </a:ext>
            </a:extLst>
          </p:cNvPr>
          <p:cNvPicPr preferRelativeResize="0"/>
          <p:nvPr userDrawn="1"/>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5"/>
        <p:cNvGrpSpPr/>
        <p:nvPr/>
      </p:nvGrpSpPr>
      <p:grpSpPr>
        <a:xfrm>
          <a:off x="0" y="0"/>
          <a:ext cx="0" cy="0"/>
          <a:chOff x="0" y="0"/>
          <a:chExt cx="0" cy="0"/>
        </a:xfrm>
      </p:grpSpPr>
      <p:pic>
        <p:nvPicPr>
          <p:cNvPr id="16" name="Google Shape;16;p23"/>
          <p:cNvPicPr preferRelativeResize="0"/>
          <p:nvPr/>
        </p:nvPicPr>
        <p:blipFill rotWithShape="1">
          <a:blip r:embed="rId2">
            <a:alphaModFix/>
          </a:blip>
          <a:srcRect/>
          <a:stretch/>
        </p:blipFill>
        <p:spPr>
          <a:xfrm>
            <a:off x="0" y="-10"/>
            <a:ext cx="16256002" cy="9144009"/>
          </a:xfrm>
          <a:prstGeom prst="rect">
            <a:avLst/>
          </a:prstGeom>
          <a:noFill/>
          <a:ln>
            <a:noFill/>
          </a:ln>
        </p:spPr>
      </p:pic>
      <p:sp>
        <p:nvSpPr>
          <p:cNvPr id="17" name="Google Shape;17;p23"/>
          <p:cNvSpPr txBox="1"/>
          <p:nvPr/>
        </p:nvSpPr>
        <p:spPr>
          <a:xfrm>
            <a:off x="7477349" y="4423577"/>
            <a:ext cx="7344000" cy="888900"/>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90000"/>
              </a:lnSpc>
              <a:spcBef>
                <a:spcPts val="1000"/>
              </a:spcBef>
              <a:spcAft>
                <a:spcPts val="0"/>
              </a:spcAft>
              <a:buClr>
                <a:schemeClr val="dk1"/>
              </a:buClr>
              <a:buSzPts val="2800"/>
              <a:buFont typeface="Arial"/>
              <a:buNone/>
            </a:pPr>
            <a:r>
              <a:rPr lang="en-US" sz="3800" b="1" i="0" u="none" strike="noStrike" cap="none" dirty="0">
                <a:solidFill>
                  <a:srgbClr val="404040"/>
                </a:solidFill>
                <a:latin typeface="Open Sans"/>
                <a:ea typeface="Open Sans"/>
                <a:cs typeface="Open Sans"/>
                <a:sym typeface="Open Sans"/>
              </a:rPr>
              <a:t>Post Graduate Program </a:t>
            </a:r>
            <a:endParaRPr sz="3800" b="0" i="0" u="none" strike="noStrike" cap="none" dirty="0">
              <a:solidFill>
                <a:srgbClr val="404040"/>
              </a:solidFill>
              <a:latin typeface="Arial"/>
              <a:ea typeface="Arial"/>
              <a:cs typeface="Arial"/>
              <a:sym typeface="Arial"/>
            </a:endParaRPr>
          </a:p>
          <a:p>
            <a:pPr marL="457200" marR="0" lvl="0" indent="-228600" algn="ctr" rtl="0">
              <a:lnSpc>
                <a:spcPct val="90000"/>
              </a:lnSpc>
              <a:spcBef>
                <a:spcPts val="1000"/>
              </a:spcBef>
              <a:spcAft>
                <a:spcPts val="0"/>
              </a:spcAft>
              <a:buClr>
                <a:schemeClr val="dk1"/>
              </a:buClr>
              <a:buSzPts val="2800"/>
              <a:buFont typeface="Arial"/>
              <a:buNone/>
            </a:pPr>
            <a:r>
              <a:rPr lang="en-US" sz="3800" b="1" i="0" u="none" strike="noStrike" cap="none" dirty="0">
                <a:solidFill>
                  <a:srgbClr val="404040"/>
                </a:solidFill>
                <a:latin typeface="Open Sans"/>
                <a:ea typeface="Open Sans"/>
                <a:cs typeface="Open Sans"/>
                <a:sym typeface="Open Sans"/>
              </a:rPr>
              <a:t>in </a:t>
            </a:r>
            <a:r>
              <a:rPr lang="en-US" sz="3800" b="1" i="0" u="none" strike="noStrike" cap="none" dirty="0">
                <a:solidFill>
                  <a:srgbClr val="404040"/>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DevOps</a:t>
            </a:r>
            <a:endParaRPr sz="3800" b="1" i="0" u="none" strike="noStrike" cap="none" dirty="0">
              <a:solidFill>
                <a:srgbClr val="404040"/>
              </a:solidFill>
              <a:latin typeface="Open Sans"/>
              <a:ea typeface="Open Sans"/>
              <a:cs typeface="Open Sans"/>
              <a:sym typeface="Open Sans"/>
            </a:endParaRPr>
          </a:p>
          <a:p>
            <a:pPr marL="457200" marR="0" lvl="0" indent="-228600" algn="ctr" rtl="0">
              <a:lnSpc>
                <a:spcPct val="90000"/>
              </a:lnSpc>
              <a:spcBef>
                <a:spcPts val="1000"/>
              </a:spcBef>
              <a:spcAft>
                <a:spcPts val="0"/>
              </a:spcAft>
              <a:buClr>
                <a:schemeClr val="dk1"/>
              </a:buClr>
              <a:buSzPts val="2800"/>
              <a:buFont typeface="Arial"/>
              <a:buNone/>
            </a:pPr>
            <a:br>
              <a:rPr lang="en-US" sz="3800" b="1" i="0" u="none" strike="noStrike" cap="none" dirty="0">
                <a:solidFill>
                  <a:srgbClr val="404040"/>
                </a:solidFill>
                <a:latin typeface="Open Sans"/>
                <a:ea typeface="Open Sans"/>
                <a:cs typeface="Open Sans"/>
                <a:sym typeface="Open Sans"/>
              </a:rPr>
            </a:br>
            <a:endParaRPr sz="3800" b="0" i="0" u="none" strike="noStrike" cap="none" dirty="0">
              <a:solidFill>
                <a:srgbClr val="404040"/>
              </a:solidFill>
              <a:latin typeface="Open Sans"/>
              <a:ea typeface="Open Sans"/>
              <a:cs typeface="Open Sans"/>
              <a:sym typeface="Open Sans"/>
            </a:endParaRPr>
          </a:p>
        </p:txBody>
      </p:sp>
    </p:spTree>
    <p:extLst>
      <p:ext uri="{BB962C8B-B14F-4D97-AF65-F5344CB8AC3E}">
        <p14:creationId xmlns:p14="http://schemas.microsoft.com/office/powerpoint/2010/main" val="169456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Key Takeaways" userDrawn="1">
  <p:cSld name="Key Takeaways">
    <p:spTree>
      <p:nvGrpSpPr>
        <p:cNvPr id="1" name="Shape 205"/>
        <p:cNvGrpSpPr/>
        <p:nvPr/>
      </p:nvGrpSpPr>
      <p:grpSpPr>
        <a:xfrm>
          <a:off x="0" y="0"/>
          <a:ext cx="0" cy="0"/>
          <a:chOff x="0" y="0"/>
          <a:chExt cx="0" cy="0"/>
        </a:xfrm>
      </p:grpSpPr>
      <p:pic>
        <p:nvPicPr>
          <p:cNvPr id="10" name="Google Shape;81;p33">
            <a:extLst>
              <a:ext uri="{FF2B5EF4-FFF2-40B4-BE49-F238E27FC236}">
                <a16:creationId xmlns:a16="http://schemas.microsoft.com/office/drawing/2014/main" id="{04D07560-F566-47FC-BAFA-5905DD9ADB5F}"/>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11" name="Google Shape;82;p33">
            <a:extLst>
              <a:ext uri="{FF2B5EF4-FFF2-40B4-BE49-F238E27FC236}">
                <a16:creationId xmlns:a16="http://schemas.microsoft.com/office/drawing/2014/main" id="{30B66EFC-19BC-499F-80E4-9809FEE54F95}"/>
              </a:ext>
            </a:extLst>
          </p:cNvPr>
          <p:cNvSpPr/>
          <p:nvPr userDrawn="1"/>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pic>
        <p:nvPicPr>
          <p:cNvPr id="12" name="Google Shape;87;p33">
            <a:extLst>
              <a:ext uri="{FF2B5EF4-FFF2-40B4-BE49-F238E27FC236}">
                <a16:creationId xmlns:a16="http://schemas.microsoft.com/office/drawing/2014/main" id="{6BEEF8F1-B6D0-4C39-86C4-BEC349D68604}"/>
              </a:ext>
            </a:extLst>
          </p:cNvPr>
          <p:cNvPicPr preferRelativeResize="0"/>
          <p:nvPr userDrawn="1"/>
        </p:nvPicPr>
        <p:blipFill rotWithShape="1">
          <a:blip r:embed="rId3">
            <a:alphaModFix/>
          </a:blip>
          <a:srcRect t="6807" b="6798"/>
          <a:stretch/>
        </p:blipFill>
        <p:spPr>
          <a:xfrm>
            <a:off x="3103326" y="1331640"/>
            <a:ext cx="4592626" cy="910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sson Name" preserve="1">
  <p:cSld name="Lesson Name">
    <p:spTree>
      <p:nvGrpSpPr>
        <p:cNvPr id="1" name="Shape 15"/>
        <p:cNvGrpSpPr/>
        <p:nvPr/>
      </p:nvGrpSpPr>
      <p:grpSpPr>
        <a:xfrm>
          <a:off x="0" y="0"/>
          <a:ext cx="0" cy="0"/>
          <a:chOff x="0" y="0"/>
          <a:chExt cx="0" cy="0"/>
        </a:xfrm>
      </p:grpSpPr>
      <p:pic>
        <p:nvPicPr>
          <p:cNvPr id="16" name="Google Shape;16;p23"/>
          <p:cNvPicPr preferRelativeResize="0"/>
          <p:nvPr/>
        </p:nvPicPr>
        <p:blipFill rotWithShape="1">
          <a:blip r:embed="rId2">
            <a:alphaModFix/>
          </a:blip>
          <a:srcRect/>
          <a:stretch/>
        </p:blipFill>
        <p:spPr>
          <a:xfrm>
            <a:off x="0" y="-10"/>
            <a:ext cx="16256002" cy="9144009"/>
          </a:xfrm>
          <a:prstGeom prst="rect">
            <a:avLst/>
          </a:prstGeom>
          <a:noFill/>
          <a:ln>
            <a:noFill/>
          </a:ln>
        </p:spPr>
      </p:pic>
      <p:sp>
        <p:nvSpPr>
          <p:cNvPr id="17" name="Google Shape;17;p23"/>
          <p:cNvSpPr txBox="1"/>
          <p:nvPr/>
        </p:nvSpPr>
        <p:spPr>
          <a:xfrm>
            <a:off x="7477349" y="4423577"/>
            <a:ext cx="7344000" cy="888900"/>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90000"/>
              </a:lnSpc>
              <a:spcBef>
                <a:spcPts val="1000"/>
              </a:spcBef>
              <a:spcAft>
                <a:spcPts val="0"/>
              </a:spcAft>
              <a:buClr>
                <a:schemeClr val="dk1"/>
              </a:buClr>
              <a:buSzPts val="2800"/>
              <a:buFont typeface="Arial"/>
              <a:buNone/>
            </a:pPr>
            <a:r>
              <a:rPr lang="en-US" sz="3800" b="1" i="0" u="none" strike="noStrike" cap="none">
                <a:solidFill>
                  <a:srgbClr val="434343"/>
                </a:solidFill>
                <a:latin typeface="Open Sans"/>
                <a:ea typeface="Open Sans"/>
                <a:cs typeface="Open Sans"/>
                <a:sym typeface="Open Sans"/>
              </a:rPr>
              <a:t>Post Graduate Program </a:t>
            </a:r>
            <a:endParaRPr sz="3800" b="0" i="0" u="none" strike="noStrike" cap="none">
              <a:solidFill>
                <a:srgbClr val="434343"/>
              </a:solidFill>
              <a:latin typeface="Arial"/>
              <a:ea typeface="Arial"/>
              <a:cs typeface="Arial"/>
              <a:sym typeface="Arial"/>
            </a:endParaRPr>
          </a:p>
          <a:p>
            <a:pPr marL="457200" marR="0" lvl="0" indent="-228600" algn="ctr" rtl="0">
              <a:lnSpc>
                <a:spcPct val="90000"/>
              </a:lnSpc>
              <a:spcBef>
                <a:spcPts val="1000"/>
              </a:spcBef>
              <a:spcAft>
                <a:spcPts val="0"/>
              </a:spcAft>
              <a:buClr>
                <a:schemeClr val="dk1"/>
              </a:buClr>
              <a:buSzPts val="2800"/>
              <a:buFont typeface="Arial"/>
              <a:buNone/>
            </a:pPr>
            <a:r>
              <a:rPr lang="en-US" sz="3800" b="1" i="0" u="none" strike="noStrike" cap="none">
                <a:solidFill>
                  <a:srgbClr val="434343"/>
                </a:solidFill>
                <a:latin typeface="Open Sans"/>
                <a:ea typeface="Open Sans"/>
                <a:cs typeface="Open Sans"/>
                <a:sym typeface="Open Sans"/>
              </a:rPr>
              <a:t>in </a:t>
            </a:r>
            <a:r>
              <a:rPr lang="en-US" sz="3800" b="1" i="0" u="none" strike="noStrike" cap="none">
                <a:solidFill>
                  <a:srgbClr val="434343"/>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DevOps</a:t>
            </a:r>
            <a:endParaRPr sz="3800" b="1" i="0" u="none" strike="noStrike" cap="none">
              <a:solidFill>
                <a:srgbClr val="434343"/>
              </a:solidFill>
              <a:latin typeface="Open Sans"/>
              <a:ea typeface="Open Sans"/>
              <a:cs typeface="Open Sans"/>
              <a:sym typeface="Open Sans"/>
            </a:endParaRPr>
          </a:p>
          <a:p>
            <a:pPr marL="457200" marR="0" lvl="0" indent="-228600" algn="ctr" rtl="0">
              <a:lnSpc>
                <a:spcPct val="90000"/>
              </a:lnSpc>
              <a:spcBef>
                <a:spcPts val="1000"/>
              </a:spcBef>
              <a:spcAft>
                <a:spcPts val="0"/>
              </a:spcAft>
              <a:buClr>
                <a:schemeClr val="dk1"/>
              </a:buClr>
              <a:buSzPts val="2800"/>
              <a:buFont typeface="Arial"/>
              <a:buNone/>
            </a:pPr>
            <a:br>
              <a:rPr lang="en-US" sz="3800" b="1" i="0" u="none" strike="noStrike" cap="none">
                <a:solidFill>
                  <a:srgbClr val="434343"/>
                </a:solidFill>
                <a:latin typeface="Open Sans"/>
                <a:ea typeface="Open Sans"/>
                <a:cs typeface="Open Sans"/>
                <a:sym typeface="Open Sans"/>
              </a:rPr>
            </a:br>
            <a:endParaRPr sz="3800" b="0" i="0" u="none" strike="noStrike" cap="none">
              <a:solidFill>
                <a:srgbClr val="434343"/>
              </a:solidFill>
              <a:latin typeface="Open Sans"/>
              <a:ea typeface="Open Sans"/>
              <a:cs typeface="Open Sans"/>
              <a:sym typeface="Open Sans"/>
            </a:endParaRPr>
          </a:p>
        </p:txBody>
      </p:sp>
    </p:spTree>
    <p:extLst>
      <p:ext uri="{BB962C8B-B14F-4D97-AF65-F5344CB8AC3E}">
        <p14:creationId xmlns:p14="http://schemas.microsoft.com/office/powerpoint/2010/main" val="3940877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 Name 1" preserve="1">
  <p:cSld name="Lesson Name 1">
    <p:spTree>
      <p:nvGrpSpPr>
        <p:cNvPr id="1" name="Shape 18"/>
        <p:cNvGrpSpPr/>
        <p:nvPr/>
      </p:nvGrpSpPr>
      <p:grpSpPr>
        <a:xfrm>
          <a:off x="0" y="0"/>
          <a:ext cx="0" cy="0"/>
          <a:chOff x="0" y="0"/>
          <a:chExt cx="0" cy="0"/>
        </a:xfrm>
      </p:grpSpPr>
      <p:pic>
        <p:nvPicPr>
          <p:cNvPr id="19" name="Google Shape;19;g85d11cf31a_2_2"/>
          <p:cNvPicPr preferRelativeResize="0"/>
          <p:nvPr/>
        </p:nvPicPr>
        <p:blipFill rotWithShape="1">
          <a:blip r:embed="rId2">
            <a:alphaModFix/>
          </a:blip>
          <a:srcRect/>
          <a:stretch/>
        </p:blipFill>
        <p:spPr>
          <a:xfrm>
            <a:off x="0" y="-10"/>
            <a:ext cx="16256002" cy="9144009"/>
          </a:xfrm>
          <a:prstGeom prst="rect">
            <a:avLst/>
          </a:prstGeom>
          <a:noFill/>
          <a:ln>
            <a:noFill/>
          </a:ln>
        </p:spPr>
      </p:pic>
    </p:spTree>
    <p:extLst>
      <p:ext uri="{BB962C8B-B14F-4D97-AF65-F5344CB8AC3E}">
        <p14:creationId xmlns:p14="http://schemas.microsoft.com/office/powerpoint/2010/main" val="53272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arning Objectives" preserve="1">
  <p:cSld name="Learning Objectives">
    <p:spTree>
      <p:nvGrpSpPr>
        <p:cNvPr id="1" name="Shape 20"/>
        <p:cNvGrpSpPr/>
        <p:nvPr/>
      </p:nvGrpSpPr>
      <p:grpSpPr>
        <a:xfrm>
          <a:off x="0" y="0"/>
          <a:ext cx="0" cy="0"/>
          <a:chOff x="0" y="0"/>
          <a:chExt cx="0" cy="0"/>
        </a:xfrm>
      </p:grpSpPr>
      <p:pic>
        <p:nvPicPr>
          <p:cNvPr id="21" name="Google Shape;21;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 name="Google Shape;22;p27"/>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3" name="Google Shape;23;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4" name="Google Shape;24;p27"/>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 name="Google Shape;25;p27"/>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 name="Google Shape;26;p27"/>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 name="Google Shape;27;p27"/>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8" name="Google Shape;28;p27"/>
          <p:cNvPicPr preferRelativeResize="0"/>
          <p:nvPr/>
        </p:nvPicPr>
        <p:blipFill rotWithShape="1">
          <a:blip r:embed="rId4">
            <a:alphaModFix/>
          </a:blip>
          <a:srcRect t="6807" b="6798"/>
          <a:stretch/>
        </p:blipFill>
        <p:spPr>
          <a:xfrm>
            <a:off x="2203275" y="1368575"/>
            <a:ext cx="6594549" cy="91075"/>
          </a:xfrm>
          <a:prstGeom prst="rect">
            <a:avLst/>
          </a:prstGeom>
          <a:noFill/>
          <a:ln>
            <a:noFill/>
          </a:ln>
        </p:spPr>
      </p:pic>
    </p:spTree>
    <p:extLst>
      <p:ext uri="{BB962C8B-B14F-4D97-AF65-F5344CB8AC3E}">
        <p14:creationId xmlns:p14="http://schemas.microsoft.com/office/powerpoint/2010/main" val="1048052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You Already Know 1" preserve="1">
  <p:cSld name="You Already Know 1">
    <p:spTree>
      <p:nvGrpSpPr>
        <p:cNvPr id="1" name="Shape 29"/>
        <p:cNvGrpSpPr/>
        <p:nvPr/>
      </p:nvGrpSpPr>
      <p:grpSpPr>
        <a:xfrm>
          <a:off x="0" y="0"/>
          <a:ext cx="0" cy="0"/>
          <a:chOff x="0" y="0"/>
          <a:chExt cx="0" cy="0"/>
        </a:xfrm>
      </p:grpSpPr>
      <p:pic>
        <p:nvPicPr>
          <p:cNvPr id="30" name="Google Shape;30;g85d11cf31a_4_4"/>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31" name="Google Shape;31;g85d11cf31a_4_4"/>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503768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ssisted Practice" preserve="1">
  <p:cSld name="Assisted Practice">
    <p:spTree>
      <p:nvGrpSpPr>
        <p:cNvPr id="1" name="Shape 32"/>
        <p:cNvGrpSpPr/>
        <p:nvPr/>
      </p:nvGrpSpPr>
      <p:grpSpPr>
        <a:xfrm>
          <a:off x="0" y="0"/>
          <a:ext cx="0" cy="0"/>
          <a:chOff x="0" y="0"/>
          <a:chExt cx="0" cy="0"/>
        </a:xfrm>
      </p:grpSpPr>
      <p:pic>
        <p:nvPicPr>
          <p:cNvPr id="33" name="Google Shape;33;g878fb86f4c_0_19"/>
          <p:cNvPicPr preferRelativeResize="0"/>
          <p:nvPr/>
        </p:nvPicPr>
        <p:blipFill rotWithShape="1">
          <a:blip r:embed="rId2">
            <a:alphaModFix/>
          </a:blip>
          <a:srcRect/>
          <a:stretch/>
        </p:blipFill>
        <p:spPr>
          <a:xfrm>
            <a:off x="0" y="-10"/>
            <a:ext cx="16256001" cy="9144007"/>
          </a:xfrm>
          <a:prstGeom prst="rect">
            <a:avLst/>
          </a:prstGeom>
          <a:noFill/>
          <a:ln>
            <a:noFill/>
          </a:ln>
        </p:spPr>
      </p:pic>
      <p:sp>
        <p:nvSpPr>
          <p:cNvPr id="34" name="Google Shape;34;g878fb86f4c_0_19"/>
          <p:cNvSpPr/>
          <p:nvPr/>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Arial"/>
              <a:ea typeface="Arial"/>
              <a:cs typeface="Arial"/>
              <a:sym typeface="Arial"/>
            </a:endParaRPr>
          </a:p>
        </p:txBody>
      </p:sp>
    </p:spTree>
    <p:extLst>
      <p:ext uri="{BB962C8B-B14F-4D97-AF65-F5344CB8AC3E}">
        <p14:creationId xmlns:p14="http://schemas.microsoft.com/office/powerpoint/2010/main" val="501577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 day in the life" preserve="1">
  <p:cSld name="A day in the life">
    <p:spTree>
      <p:nvGrpSpPr>
        <p:cNvPr id="1" name="Shape 35"/>
        <p:cNvGrpSpPr/>
        <p:nvPr/>
      </p:nvGrpSpPr>
      <p:grpSpPr>
        <a:xfrm>
          <a:off x="0" y="0"/>
          <a:ext cx="0" cy="0"/>
          <a:chOff x="0" y="0"/>
          <a:chExt cx="0" cy="0"/>
        </a:xfrm>
      </p:grpSpPr>
      <p:pic>
        <p:nvPicPr>
          <p:cNvPr id="36" name="Google Shape;36;p26"/>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37" name="Google Shape;37;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 name="Google Shape;38;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39" name="Google Shape;39;p26"/>
          <p:cNvPicPr preferRelativeResize="0"/>
          <p:nvPr/>
        </p:nvPicPr>
        <p:blipFill rotWithShape="1">
          <a:blip r:embed="rId3">
            <a:alphaModFix/>
          </a:blip>
          <a:srcRect t="6807" b="6798"/>
          <a:stretch/>
        </p:blipFill>
        <p:spPr>
          <a:xfrm>
            <a:off x="2943675" y="923950"/>
            <a:ext cx="11053173" cy="101575"/>
          </a:xfrm>
          <a:prstGeom prst="rect">
            <a:avLst/>
          </a:prstGeom>
          <a:noFill/>
          <a:ln>
            <a:noFill/>
          </a:ln>
        </p:spPr>
      </p:pic>
    </p:spTree>
    <p:extLst>
      <p:ext uri="{BB962C8B-B14F-4D97-AF65-F5344CB8AC3E}">
        <p14:creationId xmlns:p14="http://schemas.microsoft.com/office/powerpoint/2010/main" val="4078896505"/>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uides " preserve="1">
  <p:cSld name="Guides ">
    <p:spTree>
      <p:nvGrpSpPr>
        <p:cNvPr id="1" name="Shape 40"/>
        <p:cNvGrpSpPr/>
        <p:nvPr/>
      </p:nvGrpSpPr>
      <p:grpSpPr>
        <a:xfrm>
          <a:off x="0" y="0"/>
          <a:ext cx="0" cy="0"/>
          <a:chOff x="0" y="0"/>
          <a:chExt cx="0" cy="0"/>
        </a:xfrm>
      </p:grpSpPr>
      <p:pic>
        <p:nvPicPr>
          <p:cNvPr id="41" name="Google Shape;41;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42" name="Google Shape;42;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09042233"/>
      </p:ext>
    </p:extLst>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ecap" preserve="1">
  <p:cSld name="Recap">
    <p:spTree>
      <p:nvGrpSpPr>
        <p:cNvPr id="1" name="Shape 43"/>
        <p:cNvGrpSpPr/>
        <p:nvPr/>
      </p:nvGrpSpPr>
      <p:grpSpPr>
        <a:xfrm>
          <a:off x="0" y="0"/>
          <a:ext cx="0" cy="0"/>
          <a:chOff x="0" y="0"/>
          <a:chExt cx="0" cy="0"/>
        </a:xfrm>
      </p:grpSpPr>
      <p:pic>
        <p:nvPicPr>
          <p:cNvPr id="44" name="Google Shape;44;p25" descr="A picture containing table&#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5" name="Google Shape;45;p25"/>
          <p:cNvPicPr preferRelativeResize="0"/>
          <p:nvPr/>
        </p:nvPicPr>
        <p:blipFill rotWithShape="1">
          <a:blip r:embed="rId3">
            <a:alphaModFix/>
          </a:blip>
          <a:srcRect/>
          <a:stretch/>
        </p:blipFill>
        <p:spPr>
          <a:xfrm>
            <a:off x="0" y="324852"/>
            <a:ext cx="16256000" cy="9144000"/>
          </a:xfrm>
          <a:prstGeom prst="rect">
            <a:avLst/>
          </a:prstGeom>
          <a:noFill/>
          <a:ln>
            <a:noFill/>
          </a:ln>
        </p:spPr>
      </p:pic>
      <p:sp>
        <p:nvSpPr>
          <p:cNvPr id="46" name="Google Shape;46;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7" name="Google Shape;47;p25"/>
          <p:cNvSpPr/>
          <p:nvPr/>
        </p:nvSpPr>
        <p:spPr>
          <a:xfrm rot="-2545709">
            <a:off x="-457915" y="44292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70092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9"/>
        <p:cNvGrpSpPr/>
        <p:nvPr/>
      </p:nvGrpSpPr>
      <p:grpSpPr>
        <a:xfrm>
          <a:off x="0" y="0"/>
          <a:ext cx="0" cy="0"/>
          <a:chOff x="0" y="0"/>
          <a:chExt cx="0" cy="0"/>
        </a:xfrm>
      </p:grpSpPr>
      <p:pic>
        <p:nvPicPr>
          <p:cNvPr id="10" name="Google Shape;22;p27">
            <a:extLst>
              <a:ext uri="{FF2B5EF4-FFF2-40B4-BE49-F238E27FC236}">
                <a16:creationId xmlns:a16="http://schemas.microsoft.com/office/drawing/2014/main" id="{1E031AC8-E63F-4D85-8C71-9912487534B8}"/>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11" name="Google Shape;23;p27">
            <a:extLst>
              <a:ext uri="{FF2B5EF4-FFF2-40B4-BE49-F238E27FC236}">
                <a16:creationId xmlns:a16="http://schemas.microsoft.com/office/drawing/2014/main" id="{5903FF4F-4551-4A43-939C-DABAC931CC20}"/>
              </a:ext>
            </a:extLst>
          </p:cNvPr>
          <p:cNvSpPr/>
          <p:nvPr userDrawn="1"/>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12" name="Google Shape;28;p27">
            <a:extLst>
              <a:ext uri="{FF2B5EF4-FFF2-40B4-BE49-F238E27FC236}">
                <a16:creationId xmlns:a16="http://schemas.microsoft.com/office/drawing/2014/main" id="{BC28A5EF-A22F-4188-8A15-3A1BA3898ABD}"/>
              </a:ext>
            </a:extLst>
          </p:cNvPr>
          <p:cNvPicPr preferRelativeResize="0"/>
          <p:nvPr userDrawn="1"/>
        </p:nvPicPr>
        <p:blipFill rotWithShape="1">
          <a:blip r:embed="rId3">
            <a:alphaModFix/>
          </a:blip>
          <a:srcRect t="6807" b="6798"/>
          <a:stretch/>
        </p:blipFill>
        <p:spPr>
          <a:xfrm>
            <a:off x="2145218" y="1266975"/>
            <a:ext cx="6594549" cy="91075"/>
          </a:xfrm>
          <a:prstGeom prst="rect">
            <a:avLst/>
          </a:prstGeom>
          <a:noFill/>
          <a:ln>
            <a:noFill/>
          </a:ln>
        </p:spPr>
      </p:pic>
      <p:sp>
        <p:nvSpPr>
          <p:cNvPr id="23" name="Google Shape;23;p119"/>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p119"/>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 name="Google Shape;25;p119"/>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 name="Google Shape;26;p119"/>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48"/>
        <p:cNvGrpSpPr/>
        <p:nvPr/>
      </p:nvGrpSpPr>
      <p:grpSpPr>
        <a:xfrm>
          <a:off x="0" y="0"/>
          <a:ext cx="0" cy="0"/>
          <a:chOff x="0" y="0"/>
          <a:chExt cx="0" cy="0"/>
        </a:xfrm>
      </p:grpSpPr>
      <p:pic>
        <p:nvPicPr>
          <p:cNvPr id="49" name="Google Shape;49;p30"/>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0" name="Google Shape;50;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Knowledge Check</a:t>
            </a:r>
            <a:endParaRPr sz="1400" b="0" i="0" u="none" strike="noStrike" cap="none" dirty="0">
              <a:solidFill>
                <a:srgbClr val="3F3F3F"/>
              </a:solidFill>
              <a:latin typeface="Arial"/>
              <a:ea typeface="Arial"/>
              <a:cs typeface="Arial"/>
              <a:sym typeface="Arial"/>
            </a:endParaRPr>
          </a:p>
        </p:txBody>
      </p:sp>
    </p:spTree>
    <p:extLst>
      <p:ext uri="{BB962C8B-B14F-4D97-AF65-F5344CB8AC3E}">
        <p14:creationId xmlns:p14="http://schemas.microsoft.com/office/powerpoint/2010/main" val="1355904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quiz content" preserve="1">
  <p:cSld name="1_quiz content">
    <p:spTree>
      <p:nvGrpSpPr>
        <p:cNvPr id="1" name="Shape 51"/>
        <p:cNvGrpSpPr/>
        <p:nvPr/>
      </p:nvGrpSpPr>
      <p:grpSpPr>
        <a:xfrm>
          <a:off x="0" y="0"/>
          <a:ext cx="0" cy="0"/>
          <a:chOff x="0" y="0"/>
          <a:chExt cx="0" cy="0"/>
        </a:xfrm>
      </p:grpSpPr>
      <p:pic>
        <p:nvPicPr>
          <p:cNvPr id="52" name="Google Shape;52;p31"/>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3" name="Google Shape;53;p31"/>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4" name="Google Shape;54;p31"/>
          <p:cNvSpPr txBox="1">
            <a:spLocks noGrp="1"/>
          </p:cNvSpPr>
          <p:nvPr>
            <p:ph type="body" idx="1"/>
          </p:nvPr>
        </p:nvSpPr>
        <p:spPr>
          <a:xfrm>
            <a:off x="1170601" y="1579200"/>
            <a:ext cx="2040300" cy="674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 name="Google Shape;55;p31"/>
          <p:cNvSpPr txBox="1">
            <a:spLocks noGrp="1"/>
          </p:cNvSpPr>
          <p:nvPr>
            <p:ph type="body" idx="2"/>
          </p:nvPr>
        </p:nvSpPr>
        <p:spPr>
          <a:xfrm>
            <a:off x="3012031" y="828311"/>
            <a:ext cx="123237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 name="Google Shape;56;p3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7" name="Google Shape;57;p3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8" name="Google Shape;58;p3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9" name="Google Shape;59;p3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0" name="Google Shape;60;p3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3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3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4205873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quiz ans are" preserve="1">
  <p:cSld name="1_quiz ans are">
    <p:spTree>
      <p:nvGrpSpPr>
        <p:cNvPr id="1" name="Shape 64"/>
        <p:cNvGrpSpPr/>
        <p:nvPr/>
      </p:nvGrpSpPr>
      <p:grpSpPr>
        <a:xfrm>
          <a:off x="0" y="0"/>
          <a:ext cx="0" cy="0"/>
          <a:chOff x="0" y="0"/>
          <a:chExt cx="0" cy="0"/>
        </a:xfrm>
      </p:grpSpPr>
      <p:pic>
        <p:nvPicPr>
          <p:cNvPr id="65" name="Google Shape;65;g6ea8db464a_0_18"/>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66" name="Google Shape;66;g6ea8db464a_0_18"/>
          <p:cNvSpPr txBox="1"/>
          <p:nvPr userDrawn="1"/>
        </p:nvSpPr>
        <p:spPr>
          <a:xfrm>
            <a:off x="1356669" y="85717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7" name="Google Shape;67;g6ea8db464a_0_18"/>
          <p:cNvSpPr txBox="1">
            <a:spLocks noGrp="1"/>
          </p:cNvSpPr>
          <p:nvPr>
            <p:ph type="body" idx="1"/>
          </p:nvPr>
        </p:nvSpPr>
        <p:spPr>
          <a:xfrm>
            <a:off x="1172926" y="1419050"/>
            <a:ext cx="20664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g6ea8db464a_0_18"/>
          <p:cNvSpPr txBox="1">
            <a:spLocks noGrp="1"/>
          </p:cNvSpPr>
          <p:nvPr>
            <p:ph type="body" idx="2"/>
          </p:nvPr>
        </p:nvSpPr>
        <p:spPr>
          <a:xfrm>
            <a:off x="3271356" y="85718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g6ea8db464a_0_18"/>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g6ea8db464a_0_18"/>
          <p:cNvSpPr txBox="1"/>
          <p:nvPr userDrawn="1"/>
        </p:nvSpPr>
        <p:spPr>
          <a:xfrm>
            <a:off x="1072899" y="7202584"/>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answers is</a:t>
            </a:r>
            <a:endParaRPr sz="1400" b="0" i="0" u="none" strike="noStrike" cap="none" dirty="0">
              <a:solidFill>
                <a:srgbClr val="000000"/>
              </a:solidFill>
              <a:latin typeface="Open Sans"/>
              <a:ea typeface="Open Sans"/>
              <a:cs typeface="Open Sans"/>
              <a:sym typeface="Open Sans"/>
            </a:endParaRPr>
          </a:p>
        </p:txBody>
      </p:sp>
      <p:sp>
        <p:nvSpPr>
          <p:cNvPr id="71" name="Google Shape;71;g6ea8db464a_0_18"/>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g6ea8db464a_0_18"/>
          <p:cNvSpPr txBox="1"/>
          <p:nvPr userDrawn="1"/>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3" name="Google Shape;73;g6ea8db464a_0_18"/>
          <p:cNvSpPr txBox="1"/>
          <p:nvPr userDrawn="1"/>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4" name="Google Shape;74;g6ea8db464a_0_18"/>
          <p:cNvSpPr txBox="1"/>
          <p:nvPr userDrawn="1"/>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5" name="Google Shape;75;g6ea8db464a_0_18"/>
          <p:cNvSpPr txBox="1"/>
          <p:nvPr userDrawn="1"/>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6" name="Google Shape;76;g6ea8db464a_0_18"/>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7" name="Google Shape;77;g6ea8db464a_0_1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8" name="Google Shape;78;g6ea8db464a_0_18"/>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g6ea8db464a_0_18"/>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76598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Key Takeaways" preserve="1">
  <p:cSld name="Key Takeaways">
    <p:spTree>
      <p:nvGrpSpPr>
        <p:cNvPr id="1" name="Shape 80"/>
        <p:cNvGrpSpPr/>
        <p:nvPr/>
      </p:nvGrpSpPr>
      <p:grpSpPr>
        <a:xfrm>
          <a:off x="0" y="0"/>
          <a:ext cx="0" cy="0"/>
          <a:chOff x="0" y="0"/>
          <a:chExt cx="0" cy="0"/>
        </a:xfrm>
      </p:grpSpPr>
      <p:pic>
        <p:nvPicPr>
          <p:cNvPr id="81" name="Google Shape;81;p33"/>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82" name="Google Shape;82;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83" name="Google Shape;83;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4" name="Google Shape;84;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87" name="Google Shape;87;p33"/>
          <p:cNvPicPr preferRelativeResize="0"/>
          <p:nvPr/>
        </p:nvPicPr>
        <p:blipFill rotWithShape="1">
          <a:blip r:embed="rId3">
            <a:alphaModFix/>
          </a:blip>
          <a:srcRect t="6807" b="6798"/>
          <a:stretch/>
        </p:blipFill>
        <p:spPr>
          <a:xfrm>
            <a:off x="3193875" y="1368575"/>
            <a:ext cx="4592626" cy="91075"/>
          </a:xfrm>
          <a:prstGeom prst="rect">
            <a:avLst/>
          </a:prstGeom>
          <a:noFill/>
          <a:ln>
            <a:noFill/>
          </a:ln>
        </p:spPr>
      </p:pic>
    </p:spTree>
    <p:extLst>
      <p:ext uri="{BB962C8B-B14F-4D97-AF65-F5344CB8AC3E}">
        <p14:creationId xmlns:p14="http://schemas.microsoft.com/office/powerpoint/2010/main" val="1314614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Key Takeaways 1" preserve="1">
  <p:cSld name="Key Takeaways 1">
    <p:spTree>
      <p:nvGrpSpPr>
        <p:cNvPr id="1" name="Shape 88"/>
        <p:cNvGrpSpPr/>
        <p:nvPr/>
      </p:nvGrpSpPr>
      <p:grpSpPr>
        <a:xfrm>
          <a:off x="0" y="0"/>
          <a:ext cx="0" cy="0"/>
          <a:chOff x="0" y="0"/>
          <a:chExt cx="0" cy="0"/>
        </a:xfrm>
      </p:grpSpPr>
      <p:pic>
        <p:nvPicPr>
          <p:cNvPr id="89" name="Google Shape;89;g85d11cf31a_4_35"/>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90" name="Google Shape;90;g85d11cf31a_4_35"/>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91" name="Google Shape;91;g85d11cf31a_4_35"/>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g85d11cf31a_4_35"/>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g85d11cf31a_4_35"/>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g85d11cf31a_4_35"/>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95" name="Google Shape;95;g85d11cf31a_4_35"/>
          <p:cNvPicPr preferRelativeResize="0"/>
          <p:nvPr/>
        </p:nvPicPr>
        <p:blipFill rotWithShape="1">
          <a:blip r:embed="rId3">
            <a:alphaModFix/>
          </a:blip>
          <a:srcRect t="6807" b="6798"/>
          <a:stretch/>
        </p:blipFill>
        <p:spPr>
          <a:xfrm>
            <a:off x="2708450" y="1368575"/>
            <a:ext cx="5509852" cy="91075"/>
          </a:xfrm>
          <a:prstGeom prst="rect">
            <a:avLst/>
          </a:prstGeom>
          <a:noFill/>
          <a:ln>
            <a:noFill/>
          </a:ln>
        </p:spPr>
      </p:pic>
    </p:spTree>
    <p:extLst>
      <p:ext uri="{BB962C8B-B14F-4D97-AF65-F5344CB8AC3E}">
        <p14:creationId xmlns:p14="http://schemas.microsoft.com/office/powerpoint/2010/main" val="1565909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You Already Know" preserve="1">
  <p:cSld name="You Already Know">
    <p:spTree>
      <p:nvGrpSpPr>
        <p:cNvPr id="1" name="Shape 96"/>
        <p:cNvGrpSpPr/>
        <p:nvPr/>
      </p:nvGrpSpPr>
      <p:grpSpPr>
        <a:xfrm>
          <a:off x="0" y="0"/>
          <a:ext cx="0" cy="0"/>
          <a:chOff x="0" y="0"/>
          <a:chExt cx="0" cy="0"/>
        </a:xfrm>
      </p:grpSpPr>
      <p:pic>
        <p:nvPicPr>
          <p:cNvPr id="97" name="Google Shape;97;p24"/>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98" name="Google Shape;98;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9" name="Google Shape;99;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EC680F"/>
                </a:solidFill>
                <a:latin typeface="Open Sans"/>
                <a:ea typeface="Open Sans"/>
                <a:cs typeface="Open Sans"/>
                <a:sym typeface="Open Sans"/>
              </a:rPr>
              <a:t>You Already Know</a:t>
            </a:r>
            <a:endParaRPr sz="1400" b="0" i="0" u="none" strike="noStrike" cap="none">
              <a:solidFill>
                <a:srgbClr val="EC680F"/>
              </a:solidFill>
              <a:latin typeface="Arial"/>
              <a:ea typeface="Arial"/>
              <a:cs typeface="Arial"/>
              <a:sym typeface="Arial"/>
            </a:endParaRPr>
          </a:p>
        </p:txBody>
      </p:sp>
    </p:spTree>
    <p:extLst>
      <p:ext uri="{BB962C8B-B14F-4D97-AF65-F5344CB8AC3E}">
        <p14:creationId xmlns:p14="http://schemas.microsoft.com/office/powerpoint/2010/main" val="4128144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opic Name" preserve="1">
  <p:cSld name="Topic Name">
    <p:spTree>
      <p:nvGrpSpPr>
        <p:cNvPr id="1" name="Shape 100"/>
        <p:cNvGrpSpPr/>
        <p:nvPr/>
      </p:nvGrpSpPr>
      <p:grpSpPr>
        <a:xfrm>
          <a:off x="0" y="0"/>
          <a:ext cx="0" cy="0"/>
          <a:chOff x="0" y="0"/>
          <a:chExt cx="0" cy="0"/>
        </a:xfrm>
      </p:grpSpPr>
      <p:sp>
        <p:nvSpPr>
          <p:cNvPr id="101" name="Google Shape;101;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62164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preserve="1">
  <p:cSld name="Content Slide">
    <p:spTree>
      <p:nvGrpSpPr>
        <p:cNvPr id="1" name="Shape 102"/>
        <p:cNvGrpSpPr/>
        <p:nvPr/>
      </p:nvGrpSpPr>
      <p:grpSpPr>
        <a:xfrm>
          <a:off x="0" y="0"/>
          <a:ext cx="0" cy="0"/>
          <a:chOff x="0" y="0"/>
          <a:chExt cx="0" cy="0"/>
        </a:xfrm>
      </p:grpSpPr>
      <p:pic>
        <p:nvPicPr>
          <p:cNvPr id="103" name="Google Shape;103;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04" name="Google Shape;104;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6" name="Google Shape;106;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 name="Google Shape;107;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 name="Google Shape;108;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 name="Google Shape;109;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 name="Google Shape;111;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 name="Google Shape;112;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 name="Google Shape;114;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66448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8"/>
        <p:cNvGrpSpPr/>
        <p:nvPr/>
      </p:nvGrpSpPr>
      <p:grpSpPr>
        <a:xfrm>
          <a:off x="0" y="0"/>
          <a:ext cx="0" cy="0"/>
          <a:chOff x="0" y="0"/>
          <a:chExt cx="0" cy="0"/>
        </a:xfrm>
      </p:grpSpPr>
      <p:sp>
        <p:nvSpPr>
          <p:cNvPr id="32" name="Google Shape;32;p12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6" name="Google Shape;30;g85d11cf31a_4_4">
            <a:extLst>
              <a:ext uri="{FF2B5EF4-FFF2-40B4-BE49-F238E27FC236}">
                <a16:creationId xmlns:a16="http://schemas.microsoft.com/office/drawing/2014/main" id="{4ACBF117-7CAA-439A-B5D0-184EE4B6A608}"/>
              </a:ext>
            </a:extLst>
          </p:cNvPr>
          <p:cNvPicPr preferRelativeResize="0"/>
          <p:nvPr userDrawn="1"/>
        </p:nvPicPr>
        <p:blipFill rotWithShape="1">
          <a:blip r:embed="rId2">
            <a:alphaModFix/>
          </a:blip>
          <a:srcRect/>
          <a:stretch/>
        </p:blipFill>
        <p:spPr>
          <a:xfrm>
            <a:off x="0" y="0"/>
            <a:ext cx="16256002" cy="91440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3"/>
        <p:cNvGrpSpPr/>
        <p:nvPr/>
      </p:nvGrpSpPr>
      <p:grpSpPr>
        <a:xfrm>
          <a:off x="0" y="0"/>
          <a:ext cx="0" cy="0"/>
          <a:chOff x="0" y="0"/>
          <a:chExt cx="0" cy="0"/>
        </a:xfrm>
      </p:grpSpPr>
      <p:sp>
        <p:nvSpPr>
          <p:cNvPr id="36" name="Google Shape;36;p12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 name="Google Shape;36;p26">
            <a:extLst>
              <a:ext uri="{FF2B5EF4-FFF2-40B4-BE49-F238E27FC236}">
                <a16:creationId xmlns:a16="http://schemas.microsoft.com/office/drawing/2014/main" id="{648C2FA2-183B-457C-A61F-A1FEFCD9BAD6}"/>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37"/>
        <p:cNvGrpSpPr/>
        <p:nvPr/>
      </p:nvGrpSpPr>
      <p:grpSpPr>
        <a:xfrm>
          <a:off x="0" y="0"/>
          <a:ext cx="0" cy="0"/>
          <a:chOff x="0" y="0"/>
          <a:chExt cx="0" cy="0"/>
        </a:xfrm>
      </p:grpSpPr>
      <p:sp>
        <p:nvSpPr>
          <p:cNvPr id="41" name="Google Shape;41;p12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2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 name="Google Shape;33;g878fb86f4c_0_19">
            <a:extLst>
              <a:ext uri="{FF2B5EF4-FFF2-40B4-BE49-F238E27FC236}">
                <a16:creationId xmlns:a16="http://schemas.microsoft.com/office/drawing/2014/main" id="{8214A267-20C9-4101-8E53-E800B02C217D}"/>
              </a:ext>
            </a:extLst>
          </p:cNvPr>
          <p:cNvPicPr preferRelativeResize="0"/>
          <p:nvPr userDrawn="1"/>
        </p:nvPicPr>
        <p:blipFill rotWithShape="1">
          <a:blip r:embed="rId2">
            <a:alphaModFix/>
          </a:blip>
          <a:srcRect/>
          <a:stretch/>
        </p:blipFill>
        <p:spPr>
          <a:xfrm>
            <a:off x="0" y="-10"/>
            <a:ext cx="16256001" cy="9144007"/>
          </a:xfrm>
          <a:prstGeom prst="rect">
            <a:avLst/>
          </a:prstGeom>
          <a:noFill/>
          <a:ln>
            <a:noFill/>
          </a:ln>
        </p:spPr>
      </p:pic>
      <p:sp>
        <p:nvSpPr>
          <p:cNvPr id="5" name="Google Shape;21;g878fb86f4c_0_19">
            <a:extLst>
              <a:ext uri="{FF2B5EF4-FFF2-40B4-BE49-F238E27FC236}">
                <a16:creationId xmlns:a16="http://schemas.microsoft.com/office/drawing/2014/main" id="{693E144F-D739-40D9-AB58-BCC8639DA47A}"/>
              </a:ext>
            </a:extLst>
          </p:cNvPr>
          <p:cNvSpPr/>
          <p:nvPr userDrawn="1"/>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lumMod val="75000"/>
                    <a:lumOff val="25000"/>
                  </a:schemeClr>
                </a:solidFill>
                <a:latin typeface="Open Sans"/>
                <a:ea typeface="Open Sans"/>
                <a:cs typeface="Open Sans"/>
                <a:sym typeface="Open Sans"/>
              </a:rPr>
              <a:t>Assisted Practice</a:t>
            </a:r>
            <a:endParaRPr sz="1400" b="0" i="0" u="none" strike="noStrike" cap="none" dirty="0">
              <a:solidFill>
                <a:schemeClr val="tx1">
                  <a:lumMod val="75000"/>
                  <a:lumOff val="25000"/>
                </a:schemeClr>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3"/>
        <p:cNvGrpSpPr/>
        <p:nvPr/>
      </p:nvGrpSpPr>
      <p:grpSpPr>
        <a:xfrm>
          <a:off x="0" y="0"/>
          <a:ext cx="0" cy="0"/>
          <a:chOff x="0" y="0"/>
          <a:chExt cx="0" cy="0"/>
        </a:xfrm>
      </p:grpSpPr>
      <p:pic>
        <p:nvPicPr>
          <p:cNvPr id="5" name="Google Shape;49;p30">
            <a:extLst>
              <a:ext uri="{FF2B5EF4-FFF2-40B4-BE49-F238E27FC236}">
                <a16:creationId xmlns:a16="http://schemas.microsoft.com/office/drawing/2014/main" id="{D333A982-43B0-43D6-BB06-251C59F5A81C}"/>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6" name="Google Shape;50;p30">
            <a:extLst>
              <a:ext uri="{FF2B5EF4-FFF2-40B4-BE49-F238E27FC236}">
                <a16:creationId xmlns:a16="http://schemas.microsoft.com/office/drawing/2014/main" id="{B5A9C4F9-8954-4B9D-BB6F-A2F77B632BC7}"/>
              </a:ext>
            </a:extLst>
          </p:cNvPr>
          <p:cNvSpPr/>
          <p:nvPr userDrawn="1"/>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Knowledge Check</a:t>
            </a:r>
            <a:endParaRPr sz="1400" b="0" i="0" u="none" strike="noStrike" cap="none" dirty="0">
              <a:solidFill>
                <a:srgbClr val="3F3F3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7"/>
        <p:cNvGrpSpPr/>
        <p:nvPr/>
      </p:nvGrpSpPr>
      <p:grpSpPr>
        <a:xfrm>
          <a:off x="0" y="0"/>
          <a:ext cx="0" cy="0"/>
          <a:chOff x="0" y="0"/>
          <a:chExt cx="0" cy="0"/>
        </a:xfrm>
      </p:grpSpPr>
      <p:pic>
        <p:nvPicPr>
          <p:cNvPr id="15" name="Google Shape;52;p31">
            <a:extLst>
              <a:ext uri="{FF2B5EF4-FFF2-40B4-BE49-F238E27FC236}">
                <a16:creationId xmlns:a16="http://schemas.microsoft.com/office/drawing/2014/main" id="{F6DCBC6A-1E1E-455C-812C-D8CD090A6166}"/>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51" name="Google Shape;51;p125"/>
          <p:cNvSpPr txBox="1">
            <a:spLocks noGrp="1"/>
          </p:cNvSpPr>
          <p:nvPr>
            <p:ph type="body" idx="1"/>
          </p:nvPr>
        </p:nvSpPr>
        <p:spPr>
          <a:xfrm>
            <a:off x="1376717" y="164116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52" name="Google Shape;52;p125"/>
          <p:cNvSpPr txBox="1">
            <a:spLocks noGrp="1"/>
          </p:cNvSpPr>
          <p:nvPr>
            <p:ph type="body" idx="2"/>
          </p:nvPr>
        </p:nvSpPr>
        <p:spPr>
          <a:xfrm>
            <a:off x="3407719" y="874573"/>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 name="Google Shape;57;p12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8" name="Google Shape;58;p12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12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12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 name="Google Shape;53;p31">
            <a:extLst>
              <a:ext uri="{FF2B5EF4-FFF2-40B4-BE49-F238E27FC236}">
                <a16:creationId xmlns:a16="http://schemas.microsoft.com/office/drawing/2014/main" id="{051F37F3-1F27-429C-8C62-0085D41B571E}"/>
              </a:ext>
            </a:extLst>
          </p:cNvPr>
          <p:cNvSpPr txBox="1"/>
          <p:nvPr userDrawn="1"/>
        </p:nvSpPr>
        <p:spPr>
          <a:xfrm>
            <a:off x="1376721" y="1125356"/>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7" name="Google Shape;56;p31">
            <a:extLst>
              <a:ext uri="{FF2B5EF4-FFF2-40B4-BE49-F238E27FC236}">
                <a16:creationId xmlns:a16="http://schemas.microsoft.com/office/drawing/2014/main" id="{571667EB-72F4-4FA0-BE85-36D1C2551F8D}"/>
              </a:ext>
            </a:extLst>
          </p:cNvPr>
          <p:cNvSpPr txBox="1"/>
          <p:nvPr userDrawn="1"/>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8" name="Google Shape;57;p31">
            <a:extLst>
              <a:ext uri="{FF2B5EF4-FFF2-40B4-BE49-F238E27FC236}">
                <a16:creationId xmlns:a16="http://schemas.microsoft.com/office/drawing/2014/main" id="{CED7C028-5443-4B52-A4FA-34AF49422916}"/>
              </a:ext>
            </a:extLst>
          </p:cNvPr>
          <p:cNvSpPr txBox="1"/>
          <p:nvPr userDrawn="1"/>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9" name="Google Shape;58;p31">
            <a:extLst>
              <a:ext uri="{FF2B5EF4-FFF2-40B4-BE49-F238E27FC236}">
                <a16:creationId xmlns:a16="http://schemas.microsoft.com/office/drawing/2014/main" id="{4F9311A3-F5F5-4135-A107-F5D08587AF76}"/>
              </a:ext>
            </a:extLst>
          </p:cNvPr>
          <p:cNvSpPr txBox="1"/>
          <p:nvPr userDrawn="1"/>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0" name="Google Shape;59;p31">
            <a:extLst>
              <a:ext uri="{FF2B5EF4-FFF2-40B4-BE49-F238E27FC236}">
                <a16:creationId xmlns:a16="http://schemas.microsoft.com/office/drawing/2014/main" id="{F0FB8A49-8131-473A-A957-52B8D74DABB9}"/>
              </a:ext>
            </a:extLst>
          </p:cNvPr>
          <p:cNvSpPr txBox="1"/>
          <p:nvPr userDrawn="1"/>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61"/>
        <p:cNvGrpSpPr/>
        <p:nvPr/>
      </p:nvGrpSpPr>
      <p:grpSpPr>
        <a:xfrm>
          <a:off x="0" y="0"/>
          <a:ext cx="0" cy="0"/>
          <a:chOff x="0" y="0"/>
          <a:chExt cx="0" cy="0"/>
        </a:xfrm>
      </p:grpSpPr>
      <p:pic>
        <p:nvPicPr>
          <p:cNvPr id="19" name="Google Shape;65;g6ea8db464a_0_18">
            <a:extLst>
              <a:ext uri="{FF2B5EF4-FFF2-40B4-BE49-F238E27FC236}">
                <a16:creationId xmlns:a16="http://schemas.microsoft.com/office/drawing/2014/main" id="{72CDFBF0-F059-4B81-80A6-3C167A15948C}"/>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65" name="Google Shape;65;p126"/>
          <p:cNvSpPr txBox="1">
            <a:spLocks noGrp="1"/>
          </p:cNvSpPr>
          <p:nvPr>
            <p:ph type="body" idx="1"/>
          </p:nvPr>
        </p:nvSpPr>
        <p:spPr>
          <a:xfrm>
            <a:off x="1376717" y="164119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66" name="Google Shape;66;p126"/>
          <p:cNvSpPr txBox="1">
            <a:spLocks noGrp="1"/>
          </p:cNvSpPr>
          <p:nvPr>
            <p:ph type="body" idx="2"/>
          </p:nvPr>
        </p:nvSpPr>
        <p:spPr>
          <a:xfrm>
            <a:off x="3307457" y="87309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67" name="Google Shape;67;p126"/>
          <p:cNvSpPr txBox="1">
            <a:spLocks noGrp="1"/>
          </p:cNvSpPr>
          <p:nvPr>
            <p:ph type="body" idx="3"/>
          </p:nvPr>
        </p:nvSpPr>
        <p:spPr>
          <a:xfrm>
            <a:off x="1072899" y="7740239"/>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70" name="Google Shape;70;p126"/>
          <p:cNvSpPr txBox="1">
            <a:spLocks noGrp="1"/>
          </p:cNvSpPr>
          <p:nvPr>
            <p:ph type="body" idx="4"/>
          </p:nvPr>
        </p:nvSpPr>
        <p:spPr>
          <a:xfrm>
            <a:off x="3735512" y="7202674"/>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75" name="Google Shape;75;p12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12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7" name="Google Shape;77;p12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8" name="Google Shape;78;p12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 name="Google Shape;70;g6ea8db464a_0_18">
            <a:extLst>
              <a:ext uri="{FF2B5EF4-FFF2-40B4-BE49-F238E27FC236}">
                <a16:creationId xmlns:a16="http://schemas.microsoft.com/office/drawing/2014/main" id="{C173C119-7391-4B84-BCE5-39CD8418B88A}"/>
              </a:ext>
            </a:extLst>
          </p:cNvPr>
          <p:cNvSpPr txBox="1"/>
          <p:nvPr userDrawn="1"/>
        </p:nvSpPr>
        <p:spPr>
          <a:xfrm>
            <a:off x="1072899" y="7202584"/>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sp>
        <p:nvSpPr>
          <p:cNvPr id="22" name="Google Shape;72;g6ea8db464a_0_18">
            <a:extLst>
              <a:ext uri="{FF2B5EF4-FFF2-40B4-BE49-F238E27FC236}">
                <a16:creationId xmlns:a16="http://schemas.microsoft.com/office/drawing/2014/main" id="{84FA81D5-9832-4B91-8048-34E9DC2C4447}"/>
              </a:ext>
            </a:extLst>
          </p:cNvPr>
          <p:cNvSpPr txBox="1"/>
          <p:nvPr userDrawn="1"/>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 name="Google Shape;73;g6ea8db464a_0_18">
            <a:extLst>
              <a:ext uri="{FF2B5EF4-FFF2-40B4-BE49-F238E27FC236}">
                <a16:creationId xmlns:a16="http://schemas.microsoft.com/office/drawing/2014/main" id="{9F6B57D8-6796-4248-851E-73A6F18E17E0}"/>
              </a:ext>
            </a:extLst>
          </p:cNvPr>
          <p:cNvSpPr txBox="1"/>
          <p:nvPr userDrawn="1"/>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 name="Google Shape;74;g6ea8db464a_0_18">
            <a:extLst>
              <a:ext uri="{FF2B5EF4-FFF2-40B4-BE49-F238E27FC236}">
                <a16:creationId xmlns:a16="http://schemas.microsoft.com/office/drawing/2014/main" id="{19B12171-3EA0-4C08-B0D7-F94A6908A373}"/>
              </a:ext>
            </a:extLst>
          </p:cNvPr>
          <p:cNvSpPr txBox="1"/>
          <p:nvPr userDrawn="1"/>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5" name="Google Shape;75;g6ea8db464a_0_18">
            <a:extLst>
              <a:ext uri="{FF2B5EF4-FFF2-40B4-BE49-F238E27FC236}">
                <a16:creationId xmlns:a16="http://schemas.microsoft.com/office/drawing/2014/main" id="{605E449F-F5F8-4222-AA54-A0062FEA7A2C}"/>
              </a:ext>
            </a:extLst>
          </p:cNvPr>
          <p:cNvSpPr txBox="1"/>
          <p:nvPr userDrawn="1"/>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6" name="Google Shape;53;p31">
            <a:extLst>
              <a:ext uri="{FF2B5EF4-FFF2-40B4-BE49-F238E27FC236}">
                <a16:creationId xmlns:a16="http://schemas.microsoft.com/office/drawing/2014/main" id="{B71F7138-74C6-4540-B63A-9424E3E341C6}"/>
              </a:ext>
            </a:extLst>
          </p:cNvPr>
          <p:cNvSpPr txBox="1"/>
          <p:nvPr userDrawn="1"/>
        </p:nvSpPr>
        <p:spPr>
          <a:xfrm>
            <a:off x="1376721" y="1125356"/>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79"/>
        <p:cNvGrpSpPr/>
        <p:nvPr/>
      </p:nvGrpSpPr>
      <p:grpSpPr>
        <a:xfrm>
          <a:off x="0" y="0"/>
          <a:ext cx="0" cy="0"/>
          <a:chOff x="0" y="0"/>
          <a:chExt cx="0" cy="0"/>
        </a:xfrm>
      </p:grpSpPr>
      <p:sp>
        <p:nvSpPr>
          <p:cNvPr id="83" name="Google Shape;83;p12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4" name="Google Shape;84;p12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 name="Picture 6" descr="A screenshot of a computer&#10;&#10;Description automatically generated">
            <a:extLst>
              <a:ext uri="{FF2B5EF4-FFF2-40B4-BE49-F238E27FC236}">
                <a16:creationId xmlns:a16="http://schemas.microsoft.com/office/drawing/2014/main" id="{2F24FBFC-907D-461E-B463-188D27476CC0}"/>
              </a:ext>
            </a:extLst>
          </p:cNvPr>
          <p:cNvPicPr>
            <a:picLocks noChangeAspect="1"/>
          </p:cNvPicPr>
          <p:nvPr userDrawn="1"/>
        </p:nvPicPr>
        <p:blipFill>
          <a:blip r:embed="rId2"/>
          <a:stretch>
            <a:fillRect/>
          </a:stretch>
        </p:blipFill>
        <p:spPr>
          <a:xfrm>
            <a:off x="0" y="0"/>
            <a:ext cx="16256000" cy="9144000"/>
          </a:xfrm>
          <a:prstGeom prst="rect">
            <a:avLst/>
          </a:prstGeom>
        </p:spPr>
      </p:pic>
      <p:sp>
        <p:nvSpPr>
          <p:cNvPr id="5" name="Google Shape;21;g878fb86f4c_0_19">
            <a:extLst>
              <a:ext uri="{FF2B5EF4-FFF2-40B4-BE49-F238E27FC236}">
                <a16:creationId xmlns:a16="http://schemas.microsoft.com/office/drawing/2014/main" id="{0A4A935C-1DC9-482D-8187-975FF1605DD2}"/>
              </a:ext>
            </a:extLst>
          </p:cNvPr>
          <p:cNvSpPr/>
          <p:nvPr userDrawn="1"/>
        </p:nvSpPr>
        <p:spPr>
          <a:xfrm>
            <a:off x="596200" y="643715"/>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lumMod val="75000"/>
                    <a:lumOff val="25000"/>
                  </a:schemeClr>
                </a:solidFill>
                <a:latin typeface="Open Sans"/>
                <a:ea typeface="Open Sans"/>
                <a:cs typeface="Open Sans"/>
                <a:sym typeface="Open Sans"/>
              </a:rPr>
              <a:t>Lesson-End Project</a:t>
            </a:r>
            <a:endParaRPr sz="1400" b="0" i="0" u="none" strike="noStrike" cap="none" dirty="0">
              <a:solidFill>
                <a:schemeClr val="tx1">
                  <a:lumMod val="75000"/>
                  <a:lumOff val="25000"/>
                </a:schemeClr>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3.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7"/>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7"/>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7"/>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7"/>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7"/>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g70b24591b1_4_212"/>
          <p:cNvSpPr txBox="1">
            <a:spLocks noGrp="1"/>
          </p:cNvSpPr>
          <p:nvPr>
            <p:ph type="title"/>
          </p:nvPr>
        </p:nvSpPr>
        <p:spPr>
          <a:xfrm>
            <a:off x="1117600" y="487363"/>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1" name="Google Shape;201;g70b24591b1_4_212"/>
          <p:cNvSpPr txBox="1">
            <a:spLocks noGrp="1"/>
          </p:cNvSpPr>
          <p:nvPr>
            <p:ph type="body" idx="1"/>
          </p:nvPr>
        </p:nvSpPr>
        <p:spPr>
          <a:xfrm>
            <a:off x="1117600" y="2433638"/>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2" name="Google Shape;202;g70b24591b1_4_212"/>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3" name="Google Shape;203;g70b24591b1_4_212"/>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4" name="Google Shape;204;g70b24591b1_4_212"/>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88667313"/>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Configuring Test Reports in Jenkins</a:t>
            </a:r>
            <a:endParaRPr/>
          </a:p>
        </p:txBody>
      </p:sp>
      <p:pic>
        <p:nvPicPr>
          <p:cNvPr id="459" name="Google Shape;459;p3"/>
          <p:cNvPicPr preferRelativeResize="0"/>
          <p:nvPr/>
        </p:nvPicPr>
        <p:blipFill rotWithShape="1">
          <a:blip r:embed="rId3">
            <a:alphaModFix/>
          </a:blip>
          <a:srcRect/>
          <a:stretch/>
        </p:blipFill>
        <p:spPr>
          <a:xfrm>
            <a:off x="2167423" y="3339773"/>
            <a:ext cx="12071091" cy="5048223"/>
          </a:xfrm>
          <a:prstGeom prst="rect">
            <a:avLst/>
          </a:prstGeom>
          <a:noFill/>
          <a:ln>
            <a:noFill/>
          </a:ln>
        </p:spPr>
      </p:pic>
      <p:sp>
        <p:nvSpPr>
          <p:cNvPr id="460" name="Google Shape;460;p3"/>
          <p:cNvSpPr/>
          <p:nvPr/>
        </p:nvSpPr>
        <p:spPr>
          <a:xfrm>
            <a:off x="1436908" y="1259632"/>
            <a:ext cx="14462455" cy="2123658"/>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After installing </a:t>
            </a:r>
            <a:r>
              <a:rPr lang="en-US" sz="2200" b="1" i="0" u="none" strike="noStrike" cap="none" dirty="0" err="1">
                <a:solidFill>
                  <a:schemeClr val="tx1">
                    <a:lumMod val="75000"/>
                    <a:lumOff val="25000"/>
                  </a:schemeClr>
                </a:solidFill>
                <a:latin typeface="Open Sans"/>
                <a:ea typeface="Open Sans"/>
                <a:cs typeface="Open Sans"/>
                <a:sym typeface="Open Sans"/>
              </a:rPr>
              <a:t>xUnit</a:t>
            </a:r>
            <a:r>
              <a:rPr lang="en-US" sz="2200" b="1" i="0" u="none" strike="noStrike" cap="none" dirty="0">
                <a:solidFill>
                  <a:schemeClr val="tx1">
                    <a:lumMod val="75000"/>
                    <a:lumOff val="25000"/>
                  </a:schemeClr>
                </a:solidFill>
                <a:latin typeface="Open Sans"/>
                <a:ea typeface="Open Sans"/>
                <a:cs typeface="Open Sans"/>
                <a:sym typeface="Open Sans"/>
              </a:rPr>
              <a:t> Plugin</a:t>
            </a:r>
            <a:r>
              <a:rPr lang="en-US" sz="2200" b="0" i="0" u="none" strike="noStrike" cap="none" dirty="0">
                <a:solidFill>
                  <a:schemeClr val="tx1">
                    <a:lumMod val="75000"/>
                    <a:lumOff val="25000"/>
                  </a:schemeClr>
                </a:solidFill>
                <a:latin typeface="Open Sans"/>
                <a:ea typeface="Open Sans"/>
                <a:cs typeface="Open Sans"/>
                <a:sym typeface="Open Sans"/>
              </a:rPr>
              <a:t>, configure the reports in the </a:t>
            </a:r>
            <a:r>
              <a:rPr lang="en-US" sz="2200" b="1" i="0" u="none" strike="noStrike" cap="none" dirty="0">
                <a:solidFill>
                  <a:schemeClr val="tx1">
                    <a:lumMod val="75000"/>
                    <a:lumOff val="25000"/>
                  </a:schemeClr>
                </a:solidFill>
                <a:latin typeface="Open Sans"/>
                <a:ea typeface="Open Sans"/>
                <a:cs typeface="Open Sans"/>
                <a:sym typeface="Open Sans"/>
              </a:rPr>
              <a:t>Post-build Actions</a:t>
            </a:r>
            <a:r>
              <a:rPr lang="en-US" sz="2200" b="0" i="0" u="none" strike="noStrike" cap="none" dirty="0">
                <a:solidFill>
                  <a:schemeClr val="tx1">
                    <a:lumMod val="75000"/>
                    <a:lumOff val="25000"/>
                  </a:schemeClr>
                </a:solidFill>
                <a:latin typeface="Open Sans"/>
                <a:ea typeface="Open Sans"/>
                <a:cs typeface="Open Sans"/>
                <a:sym typeface="Open Sans"/>
              </a:rPr>
              <a:t> section. </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Check the </a:t>
            </a:r>
            <a:r>
              <a:rPr lang="en-US" sz="2200" b="1" i="0" u="none" strike="noStrike" cap="none" dirty="0">
                <a:solidFill>
                  <a:schemeClr val="tx1">
                    <a:lumMod val="75000"/>
                    <a:lumOff val="25000"/>
                  </a:schemeClr>
                </a:solidFill>
                <a:latin typeface="Open Sans"/>
                <a:ea typeface="Open Sans"/>
                <a:cs typeface="Open Sans"/>
                <a:sym typeface="Open Sans"/>
              </a:rPr>
              <a:t>Publish testing tools result report</a:t>
            </a:r>
            <a:r>
              <a:rPr lang="en-US" sz="2200" b="0" i="0" u="none" strike="noStrike" cap="none" dirty="0">
                <a:solidFill>
                  <a:schemeClr val="tx1">
                    <a:lumMod val="75000"/>
                    <a:lumOff val="25000"/>
                  </a:schemeClr>
                </a:solidFill>
                <a:latin typeface="Open Sans"/>
                <a:ea typeface="Open Sans"/>
                <a:cs typeface="Open Sans"/>
                <a:sym typeface="Open Sans"/>
              </a:rPr>
              <a:t> checkbox and enter the path to the XML reports generated. </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Jenkins will convert these reports to </a:t>
            </a:r>
            <a:r>
              <a:rPr lang="en-US" sz="2200" b="1" i="0" u="none" strike="noStrike" cap="none" dirty="0">
                <a:solidFill>
                  <a:schemeClr val="tx1">
                    <a:lumMod val="75000"/>
                    <a:lumOff val="25000"/>
                  </a:schemeClr>
                </a:solidFill>
                <a:latin typeface="Open Sans"/>
                <a:ea typeface="Open Sans"/>
                <a:cs typeface="Open Sans"/>
                <a:sym typeface="Open Sans"/>
              </a:rPr>
              <a:t>JUnit</a:t>
            </a:r>
            <a:r>
              <a:rPr lang="en-US" sz="2200" b="0" i="0" u="none" strike="noStrike" cap="none" dirty="0">
                <a:solidFill>
                  <a:schemeClr val="tx1">
                    <a:lumMod val="75000"/>
                    <a:lumOff val="25000"/>
                  </a:schemeClr>
                </a:solidFill>
                <a:latin typeface="Open Sans"/>
                <a:ea typeface="Open Sans"/>
                <a:cs typeface="Open Sans"/>
                <a:sym typeface="Open Sans"/>
              </a:rPr>
              <a:t> reports as soon as the build job runs to display in Jenkins.</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6" name="Google Shape;39;p26">
            <a:extLst>
              <a:ext uri="{FF2B5EF4-FFF2-40B4-BE49-F238E27FC236}">
                <a16:creationId xmlns:a16="http://schemas.microsoft.com/office/drawing/2014/main" id="{1D69FA45-71F7-4337-BCE4-06C9A9BB438D}"/>
              </a:ext>
            </a:extLst>
          </p:cNvPr>
          <p:cNvPicPr preferRelativeResize="0"/>
          <p:nvPr/>
        </p:nvPicPr>
        <p:blipFill rotWithShape="1">
          <a:blip r:embed="rId4">
            <a:alphaModFix/>
          </a:blip>
          <a:srcRect t="6807" b="6798"/>
          <a:stretch/>
        </p:blipFill>
        <p:spPr>
          <a:xfrm>
            <a:off x="2743306" y="797822"/>
            <a:ext cx="11053173" cy="10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Displaying Test Results</a:t>
            </a:r>
            <a:endParaRPr/>
          </a:p>
        </p:txBody>
      </p:sp>
      <p:sp>
        <p:nvSpPr>
          <p:cNvPr id="468" name="Google Shape;468;p4"/>
          <p:cNvSpPr/>
          <p:nvPr/>
        </p:nvSpPr>
        <p:spPr>
          <a:xfrm>
            <a:off x="1212980" y="1210271"/>
            <a:ext cx="14238514"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In Jenkins, a failed build (indicated by a red ball) indicates test failures, such as a compilation error. The below screenshot shows the build failure in Jenkins:</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469" name="Google Shape;469;p4" descr="Image result for Jenkins build failure png"/>
          <p:cNvPicPr preferRelativeResize="0"/>
          <p:nvPr/>
        </p:nvPicPr>
        <p:blipFill rotWithShape="1">
          <a:blip r:embed="rId3">
            <a:alphaModFix/>
          </a:blip>
          <a:srcRect/>
          <a:stretch/>
        </p:blipFill>
        <p:spPr>
          <a:xfrm>
            <a:off x="3999788" y="2212136"/>
            <a:ext cx="8652522" cy="6055535"/>
          </a:xfrm>
          <a:prstGeom prst="rect">
            <a:avLst/>
          </a:prstGeom>
          <a:noFill/>
          <a:ln>
            <a:noFill/>
          </a:ln>
        </p:spPr>
      </p:pic>
      <p:pic>
        <p:nvPicPr>
          <p:cNvPr id="6" name="Google Shape;39;p26">
            <a:extLst>
              <a:ext uri="{FF2B5EF4-FFF2-40B4-BE49-F238E27FC236}">
                <a16:creationId xmlns:a16="http://schemas.microsoft.com/office/drawing/2014/main" id="{DE5BDB77-DF7F-45F2-AA3C-A95C37F3E282}"/>
              </a:ext>
            </a:extLst>
          </p:cNvPr>
          <p:cNvPicPr preferRelativeResize="0"/>
          <p:nvPr/>
        </p:nvPicPr>
        <p:blipFill rotWithShape="1">
          <a:blip r:embed="rId4">
            <a:alphaModFix/>
          </a:blip>
          <a:srcRect t="6807" b="6798"/>
          <a:stretch/>
        </p:blipFill>
        <p:spPr>
          <a:xfrm>
            <a:off x="4495159" y="797822"/>
            <a:ext cx="7549466" cy="10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Displaying Test Results</a:t>
            </a:r>
            <a:endParaRPr/>
          </a:p>
        </p:txBody>
      </p:sp>
      <p:pic>
        <p:nvPicPr>
          <p:cNvPr id="477" name="Google Shape;477;p5" descr="Image result for Jenkins test failure png"/>
          <p:cNvPicPr preferRelativeResize="0"/>
          <p:nvPr/>
        </p:nvPicPr>
        <p:blipFill rotWithShape="1">
          <a:blip r:embed="rId3">
            <a:alphaModFix/>
          </a:blip>
          <a:srcRect/>
          <a:stretch/>
        </p:blipFill>
        <p:spPr>
          <a:xfrm>
            <a:off x="2407298" y="2329662"/>
            <a:ext cx="11545013" cy="5144257"/>
          </a:xfrm>
          <a:prstGeom prst="rect">
            <a:avLst/>
          </a:prstGeom>
          <a:noFill/>
          <a:ln>
            <a:noFill/>
          </a:ln>
        </p:spPr>
      </p:pic>
      <p:sp>
        <p:nvSpPr>
          <p:cNvPr id="478" name="Google Shape;478;p5"/>
          <p:cNvSpPr/>
          <p:nvPr/>
        </p:nvSpPr>
        <p:spPr>
          <a:xfrm>
            <a:off x="2407298" y="1210271"/>
            <a:ext cx="1132736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Jenkins understands Maven project structures and initially shows a summary view of test results per module. The same is shown in the below screenshot:</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6" name="Google Shape;39;p26">
            <a:extLst>
              <a:ext uri="{FF2B5EF4-FFF2-40B4-BE49-F238E27FC236}">
                <a16:creationId xmlns:a16="http://schemas.microsoft.com/office/drawing/2014/main" id="{95EE1FA1-0246-4330-B527-F96DD1BBE89E}"/>
              </a:ext>
            </a:extLst>
          </p:cNvPr>
          <p:cNvPicPr preferRelativeResize="0"/>
          <p:nvPr/>
        </p:nvPicPr>
        <p:blipFill rotWithShape="1">
          <a:blip r:embed="rId4">
            <a:alphaModFix/>
          </a:blip>
          <a:srcRect t="6807" b="6798"/>
          <a:stretch/>
        </p:blipFill>
        <p:spPr>
          <a:xfrm>
            <a:off x="4495159" y="797822"/>
            <a:ext cx="7549466" cy="101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
          <p:cNvSpPr txBox="1">
            <a:spLocks noGrp="1"/>
          </p:cNvSpPr>
          <p:nvPr>
            <p:ph type="title"/>
          </p:nvPr>
        </p:nvSpPr>
        <p:spPr>
          <a:xfrm>
            <a:off x="562466" y="1252811"/>
            <a:ext cx="10666185" cy="665045"/>
          </a:xfrm>
          <a:prstGeom prst="rect">
            <a:avLst/>
          </a:prstGeom>
          <a:noFill/>
          <a:ln>
            <a:noFill/>
          </a:ln>
        </p:spPr>
        <p:txBody>
          <a:bodyPr spcFirstLastPara="1" wrap="square" lIns="91425" tIns="45700" rIns="91425" bIns="45700" anchor="ctr" anchorCtr="0">
            <a:noAutofit/>
          </a:bodyPr>
          <a:lstStyle/>
          <a:p>
            <a:r>
              <a:rPr lang="en-US" dirty="0">
                <a:solidFill>
                  <a:srgbClr val="3F3F3F"/>
                </a:solidFill>
                <a:latin typeface="Open Sans Semibold" panose="020B0606030504020204" pitchFamily="34" charset="0"/>
                <a:ea typeface="Open Sans Semibold" panose="020B0606030504020204" pitchFamily="34" charset="0"/>
                <a:cs typeface="Open Sans Semibold" panose="020B0606030504020204" pitchFamily="34" charset="0"/>
              </a:rPr>
              <a:t>Generating Test Results</a:t>
            </a:r>
            <a:endParaRPr dirty="0">
              <a:solidFill>
                <a:srgbClr val="3F3F3F"/>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485" name="Google Shape;485;p7"/>
          <p:cNvSpPr txBox="1">
            <a:spLocks noGrp="1"/>
          </p:cNvSpPr>
          <p:nvPr>
            <p:ph type="body" idx="1"/>
          </p:nvPr>
        </p:nvSpPr>
        <p:spPr>
          <a:xfrm>
            <a:off x="1007048" y="2683024"/>
            <a:ext cx="12649526" cy="2372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700"/>
              <a:buNone/>
            </a:pPr>
            <a:r>
              <a:rPr lang="en-US" sz="2200" b="1" i="0" u="none" strike="noStrike" cap="none" dirty="0">
                <a:solidFill>
                  <a:schemeClr val="tx1">
                    <a:lumMod val="75000"/>
                    <a:lumOff val="25000"/>
                  </a:schemeClr>
                </a:solidFill>
                <a:latin typeface="Open Sans"/>
                <a:ea typeface="Open Sans"/>
                <a:cs typeface="Open Sans"/>
                <a:sym typeface="Open Sans"/>
              </a:rPr>
              <a:t>Problem Statement: </a:t>
            </a:r>
            <a:r>
              <a:rPr lang="en-US" sz="2200" dirty="0">
                <a:solidFill>
                  <a:schemeClr val="tx1">
                    <a:lumMod val="75000"/>
                    <a:lumOff val="25000"/>
                  </a:schemeClr>
                </a:solidFill>
                <a:latin typeface="Open Sans"/>
                <a:ea typeface="Open Sans"/>
                <a:cs typeface="Open Sans"/>
                <a:sym typeface="Open Sans"/>
              </a:rPr>
              <a:t>You are given a project to generate and display test results in Jenkins.</a:t>
            </a:r>
            <a:endParaRPr sz="2200" dirty="0">
              <a:solidFill>
                <a:schemeClr val="tx1">
                  <a:lumMod val="75000"/>
                  <a:lumOff val="25000"/>
                </a:schemeClr>
              </a:solidFill>
              <a:latin typeface="Open Sans"/>
              <a:ea typeface="Open Sans"/>
              <a:cs typeface="Open Sans"/>
              <a:sym typeface="Open Sans"/>
            </a:endParaRPr>
          </a:p>
          <a:p>
            <a:pPr marL="0" lvl="0" indent="0" algn="l" rtl="0">
              <a:lnSpc>
                <a:spcPct val="90000"/>
              </a:lnSpc>
              <a:spcBef>
                <a:spcPts val="0"/>
              </a:spcBef>
              <a:spcAft>
                <a:spcPts val="0"/>
              </a:spcAft>
              <a:buSzPts val="700"/>
              <a:buNone/>
            </a:pPr>
            <a:endParaRPr dirty="0">
              <a:solidFill>
                <a:schemeClr val="tx1">
                  <a:lumMod val="75000"/>
                  <a:lumOff val="25000"/>
                </a:schemeClr>
              </a:solidFill>
            </a:endParaRPr>
          </a:p>
          <a:p>
            <a:pPr marL="457200" lvl="0" indent="-457200" algn="l" rtl="0">
              <a:lnSpc>
                <a:spcPct val="250000"/>
              </a:lnSpc>
              <a:spcBef>
                <a:spcPts val="0"/>
              </a:spcBef>
              <a:spcAft>
                <a:spcPts val="0"/>
              </a:spcAft>
              <a:buClr>
                <a:schemeClr val="dk1"/>
              </a:buClr>
              <a:buSzPts val="2200"/>
              <a:buFont typeface="Arial"/>
              <a:buNone/>
            </a:pPr>
            <a:r>
              <a:rPr lang="en-US" b="1" dirty="0">
                <a:solidFill>
                  <a:schemeClr val="tx1">
                    <a:lumMod val="75000"/>
                    <a:lumOff val="25000"/>
                  </a:schemeClr>
                </a:solidFill>
              </a:rPr>
              <a:t>Steps to perform:</a:t>
            </a:r>
            <a:endParaRPr b="1" dirty="0">
              <a:solidFill>
                <a:schemeClr val="tx1">
                  <a:lumMod val="75000"/>
                  <a:lumOff val="25000"/>
                </a:schemeClr>
              </a:solidFill>
            </a:endParaRPr>
          </a:p>
          <a:p>
            <a:pPr marL="457200" lvl="0" indent="-368300" algn="l" rtl="0">
              <a:lnSpc>
                <a:spcPct val="115000"/>
              </a:lnSpc>
              <a:spcBef>
                <a:spcPts val="1200"/>
              </a:spcBef>
              <a:spcAft>
                <a:spcPts val="0"/>
              </a:spcAft>
              <a:buSzPts val="2200"/>
              <a:buFont typeface="Open Sans"/>
              <a:buAutoNum type="arabicPeriod"/>
            </a:pPr>
            <a:r>
              <a:rPr lang="en-US" dirty="0">
                <a:solidFill>
                  <a:schemeClr val="tx1">
                    <a:lumMod val="75000"/>
                    <a:lumOff val="25000"/>
                  </a:schemeClr>
                </a:solidFill>
              </a:rPr>
              <a:t>Login to Jenkins</a:t>
            </a:r>
            <a:endParaRPr dirty="0">
              <a:solidFill>
                <a:schemeClr val="tx1">
                  <a:lumMod val="75000"/>
                  <a:lumOff val="25000"/>
                </a:schemeClr>
              </a:solidFil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Adding Junit dependencies and classes in Maven project</a:t>
            </a:r>
            <a:endParaRPr dirty="0">
              <a:solidFill>
                <a:schemeClr val="tx1">
                  <a:lumMod val="75000"/>
                  <a:lumOff val="25000"/>
                </a:schemeClr>
              </a:solidFil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Creating Jenkins job for Maven</a:t>
            </a:r>
            <a:endParaRPr dirty="0">
              <a:solidFill>
                <a:schemeClr val="tx1">
                  <a:lumMod val="75000"/>
                  <a:lumOff val="2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7b4e49b99c_0_290"/>
          <p:cNvSpPr txBox="1">
            <a:spLocks noGrp="1"/>
          </p:cNvSpPr>
          <p:nvPr>
            <p:ph type="body" idx="1"/>
          </p:nvPr>
        </p:nvSpPr>
        <p:spPr>
          <a:xfrm>
            <a:off x="0" y="3858986"/>
            <a:ext cx="16256101" cy="480000"/>
          </a:xfrm>
          <a:prstGeom prst="rect">
            <a:avLst/>
          </a:prstGeom>
          <a:noFill/>
          <a:ln>
            <a:noFill/>
          </a:ln>
        </p:spPr>
        <p:txBody>
          <a:bodyPr spcFirstLastPara="1" wrap="square" lIns="91425" tIns="45700" rIns="91425" bIns="45700" anchor="ctr" anchorCtr="0">
            <a:noAutofit/>
          </a:bodyPr>
          <a:lstStyle/>
          <a:p>
            <a:pPr marL="0" indent="0">
              <a:lnSpc>
                <a:spcPct val="100000"/>
              </a:lnSpc>
              <a:buNone/>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Code Coverage with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Cobertura</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Ignoring Tests</a:t>
            </a:r>
            <a:endParaRPr/>
          </a:p>
        </p:txBody>
      </p:sp>
      <p:sp>
        <p:nvSpPr>
          <p:cNvPr id="499" name="Google Shape;499;p9"/>
          <p:cNvSpPr/>
          <p:nvPr/>
        </p:nvSpPr>
        <p:spPr>
          <a:xfrm>
            <a:off x="1231642" y="1159748"/>
            <a:ext cx="13716000"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Jenkins can identify the different tests that are ignored or failed. Below is an example of ignored test which uses </a:t>
            </a:r>
            <a:r>
              <a:rPr lang="en-US" sz="2200" b="1" i="0" u="none" strike="noStrike" cap="none" dirty="0">
                <a:solidFill>
                  <a:schemeClr val="tx1">
                    <a:lumMod val="75000"/>
                    <a:lumOff val="25000"/>
                  </a:schemeClr>
                </a:solidFill>
                <a:latin typeface="Open Sans"/>
                <a:ea typeface="Open Sans"/>
                <a:cs typeface="Open Sans"/>
                <a:sym typeface="Open Sans"/>
              </a:rPr>
              <a:t>@ignore </a:t>
            </a:r>
            <a:r>
              <a:rPr lang="en-US" sz="2200" b="0" i="0" u="none" strike="noStrike" cap="none" dirty="0">
                <a:solidFill>
                  <a:schemeClr val="tx1">
                    <a:lumMod val="75000"/>
                    <a:lumOff val="25000"/>
                  </a:schemeClr>
                </a:solidFill>
                <a:latin typeface="Open Sans"/>
                <a:ea typeface="Open Sans"/>
                <a:cs typeface="Open Sans"/>
                <a:sym typeface="Open Sans"/>
              </a:rPr>
              <a:t>annotation to indicate the compiler that a particular test is ignored. </a:t>
            </a:r>
            <a:r>
              <a:rPr lang="en-US" sz="2200" b="0" i="0" u="none" strike="noStrike" cap="none" dirty="0">
                <a:solidFill>
                  <a:schemeClr val="tx1">
                    <a:lumMod val="75000"/>
                    <a:lumOff val="25000"/>
                  </a:schemeClr>
                </a:solidFill>
                <a:highlight>
                  <a:srgbClr val="FFFFFF"/>
                </a:highlight>
                <a:latin typeface="Open Sans"/>
                <a:ea typeface="Open Sans"/>
                <a:cs typeface="Open Sans"/>
                <a:sym typeface="Open Sans"/>
              </a:rPr>
              <a:t>Jenkins also displays the information of the skipped tests as shown below:</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500" name="Google Shape;500;p9"/>
          <p:cNvSpPr/>
          <p:nvPr/>
        </p:nvSpPr>
        <p:spPr>
          <a:xfrm>
            <a:off x="1395445" y="2504493"/>
            <a:ext cx="8128000"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@Ignore("Pending more details from the BA")</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@Test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public void </a:t>
            </a:r>
            <a:r>
              <a:rPr lang="en-US" sz="2200" b="1" i="0" u="none" strike="noStrike" cap="none" dirty="0" err="1">
                <a:solidFill>
                  <a:schemeClr val="tx1">
                    <a:lumMod val="75000"/>
                    <a:lumOff val="25000"/>
                  </a:schemeClr>
                </a:solidFill>
                <a:latin typeface="Open Sans"/>
                <a:ea typeface="Open Sans"/>
                <a:cs typeface="Open Sans"/>
                <a:sym typeface="Open Sans"/>
              </a:rPr>
              <a:t>cashWithdrawalShouldDeductSumFromBalance</a:t>
            </a:r>
            <a:r>
              <a:rPr lang="en-US" sz="2200" b="1" i="0" u="none" strike="noStrike" cap="none" dirty="0">
                <a:solidFill>
                  <a:schemeClr val="tx1">
                    <a:lumMod val="75000"/>
                    <a:lumOff val="25000"/>
                  </a:schemeClr>
                </a:solidFill>
                <a:latin typeface="Open Sans"/>
                <a:ea typeface="Open Sans"/>
                <a:cs typeface="Open Sans"/>
                <a:sym typeface="Open Sans"/>
              </a:rPr>
              <a:t>() throws Exception {</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	Account </a:t>
            </a:r>
            <a:r>
              <a:rPr lang="en-US" sz="2200" b="1" i="0" u="none" strike="noStrike" cap="none" dirty="0" err="1">
                <a:solidFill>
                  <a:schemeClr val="tx1">
                    <a:lumMod val="75000"/>
                    <a:lumOff val="25000"/>
                  </a:schemeClr>
                </a:solidFill>
                <a:latin typeface="Open Sans"/>
                <a:ea typeface="Open Sans"/>
                <a:cs typeface="Open Sans"/>
                <a:sym typeface="Open Sans"/>
              </a:rPr>
              <a:t>account</a:t>
            </a:r>
            <a:r>
              <a:rPr lang="en-US" sz="2200" b="1" i="0" u="none" strike="noStrike" cap="none" dirty="0">
                <a:solidFill>
                  <a:schemeClr val="tx1">
                    <a:lumMod val="75000"/>
                    <a:lumOff val="25000"/>
                  </a:schemeClr>
                </a:solidFill>
                <a:latin typeface="Open Sans"/>
                <a:ea typeface="Open Sans"/>
                <a:cs typeface="Open Sans"/>
                <a:sym typeface="Open Sans"/>
              </a:rPr>
              <a:t> = new Account();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	</a:t>
            </a:r>
            <a:r>
              <a:rPr lang="en-US" sz="2200" b="1" i="0" u="none" strike="noStrike" cap="none" dirty="0" err="1">
                <a:solidFill>
                  <a:schemeClr val="tx1">
                    <a:lumMod val="75000"/>
                    <a:lumOff val="25000"/>
                  </a:schemeClr>
                </a:solidFill>
                <a:latin typeface="Open Sans"/>
                <a:ea typeface="Open Sans"/>
                <a:cs typeface="Open Sans"/>
                <a:sym typeface="Open Sans"/>
              </a:rPr>
              <a:t>account.makeDeposit</a:t>
            </a:r>
            <a:r>
              <a:rPr lang="en-US" sz="2200" b="1" i="0" u="none" strike="noStrike" cap="none" dirty="0">
                <a:solidFill>
                  <a:schemeClr val="tx1">
                    <a:lumMod val="75000"/>
                    <a:lumOff val="25000"/>
                  </a:schemeClr>
                </a:solidFill>
                <a:latin typeface="Open Sans"/>
                <a:ea typeface="Open Sans"/>
                <a:cs typeface="Open Sans"/>
                <a:sym typeface="Open Sans"/>
              </a:rPr>
              <a:t>(100);</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	</a:t>
            </a:r>
            <a:r>
              <a:rPr lang="en-US" sz="2200" b="1" i="0" u="none" strike="noStrike" cap="none" dirty="0" err="1">
                <a:solidFill>
                  <a:schemeClr val="tx1">
                    <a:lumMod val="75000"/>
                    <a:lumOff val="25000"/>
                  </a:schemeClr>
                </a:solidFill>
                <a:latin typeface="Open Sans"/>
                <a:ea typeface="Open Sans"/>
                <a:cs typeface="Open Sans"/>
                <a:sym typeface="Open Sans"/>
              </a:rPr>
              <a:t>account.makeCashWithdraw</a:t>
            </a:r>
            <a:r>
              <a:rPr lang="en-US" sz="2200" b="1" i="0" u="none" strike="noStrike" cap="none" dirty="0">
                <a:solidFill>
                  <a:schemeClr val="tx1">
                    <a:lumMod val="75000"/>
                    <a:lumOff val="25000"/>
                  </a:schemeClr>
                </a:solidFill>
                <a:latin typeface="Open Sans"/>
                <a:ea typeface="Open Sans"/>
                <a:cs typeface="Open Sans"/>
                <a:sym typeface="Open Sans"/>
              </a:rPr>
              <a:t>(60);</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	</a:t>
            </a:r>
            <a:r>
              <a:rPr lang="en-US" sz="2200" b="1" i="0" u="none" strike="noStrike" cap="none" dirty="0" err="1">
                <a:solidFill>
                  <a:schemeClr val="tx1">
                    <a:lumMod val="75000"/>
                    <a:lumOff val="25000"/>
                  </a:schemeClr>
                </a:solidFill>
                <a:latin typeface="Open Sans"/>
                <a:ea typeface="Open Sans"/>
                <a:cs typeface="Open Sans"/>
                <a:sym typeface="Open Sans"/>
              </a:rPr>
              <a:t>assertThat</a:t>
            </a:r>
            <a:r>
              <a:rPr lang="en-US" sz="2200" b="1" i="0" u="none" strike="noStrike" cap="none" dirty="0">
                <a:solidFill>
                  <a:schemeClr val="tx1">
                    <a:lumMod val="75000"/>
                    <a:lumOff val="25000"/>
                  </a:schemeClr>
                </a:solidFill>
                <a:latin typeface="Open Sans"/>
                <a:ea typeface="Open Sans"/>
                <a:cs typeface="Open Sans"/>
                <a:sym typeface="Open Sans"/>
              </a:rPr>
              <a:t>(</a:t>
            </a:r>
            <a:r>
              <a:rPr lang="en-US" sz="2200" b="1" i="0" u="none" strike="noStrike" cap="none" dirty="0" err="1">
                <a:solidFill>
                  <a:schemeClr val="tx1">
                    <a:lumMod val="75000"/>
                    <a:lumOff val="25000"/>
                  </a:schemeClr>
                </a:solidFill>
                <a:latin typeface="Open Sans"/>
                <a:ea typeface="Open Sans"/>
                <a:cs typeface="Open Sans"/>
                <a:sym typeface="Open Sans"/>
              </a:rPr>
              <a:t>account.getBalance</a:t>
            </a:r>
            <a:r>
              <a:rPr lang="en-US" sz="2200" b="1" i="0" u="none" strike="noStrike" cap="none" dirty="0">
                <a:solidFill>
                  <a:schemeClr val="tx1">
                    <a:lumMod val="75000"/>
                    <a:lumOff val="25000"/>
                  </a:schemeClr>
                </a:solidFill>
                <a:latin typeface="Open Sans"/>
                <a:ea typeface="Open Sans"/>
                <a:cs typeface="Open Sans"/>
                <a:sym typeface="Open Sans"/>
              </a:rPr>
              <a:t>(), is(40));</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a:t>
            </a:r>
            <a:endParaRPr sz="2200" b="1" i="0" u="none" strike="noStrike" cap="none" dirty="0">
              <a:solidFill>
                <a:schemeClr val="tx1">
                  <a:lumMod val="75000"/>
                  <a:lumOff val="25000"/>
                </a:schemeClr>
              </a:solidFill>
              <a:latin typeface="Open Sans"/>
              <a:ea typeface="Open Sans"/>
              <a:cs typeface="Open Sans"/>
              <a:sym typeface="Open Sans"/>
            </a:endParaRPr>
          </a:p>
        </p:txBody>
      </p:sp>
      <p:pic>
        <p:nvPicPr>
          <p:cNvPr id="501" name="Google Shape;501;p9"/>
          <p:cNvPicPr preferRelativeResize="0"/>
          <p:nvPr/>
        </p:nvPicPr>
        <p:blipFill rotWithShape="1">
          <a:blip r:embed="rId3">
            <a:alphaModFix/>
          </a:blip>
          <a:srcRect l="5218"/>
          <a:stretch/>
        </p:blipFill>
        <p:spPr>
          <a:xfrm>
            <a:off x="3665655" y="6090817"/>
            <a:ext cx="8924690" cy="2090931"/>
          </a:xfrm>
          <a:prstGeom prst="rect">
            <a:avLst/>
          </a:prstGeom>
          <a:noFill/>
          <a:ln>
            <a:noFill/>
          </a:ln>
        </p:spPr>
      </p:pic>
      <p:pic>
        <p:nvPicPr>
          <p:cNvPr id="7" name="Google Shape;39;p26">
            <a:extLst>
              <a:ext uri="{FF2B5EF4-FFF2-40B4-BE49-F238E27FC236}">
                <a16:creationId xmlns:a16="http://schemas.microsoft.com/office/drawing/2014/main" id="{022C2784-D6D2-47EE-A2C8-D54828E7CF4A}"/>
              </a:ext>
            </a:extLst>
          </p:cNvPr>
          <p:cNvPicPr preferRelativeResize="0"/>
          <p:nvPr/>
        </p:nvPicPr>
        <p:blipFill rotWithShape="1">
          <a:blip r:embed="rId4">
            <a:alphaModFix/>
          </a:blip>
          <a:srcRect t="6807" b="6798"/>
          <a:stretch/>
        </p:blipFill>
        <p:spPr>
          <a:xfrm>
            <a:off x="5926080" y="797822"/>
            <a:ext cx="4687624" cy="10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Code Coverage</a:t>
            </a:r>
            <a:endParaRPr/>
          </a:p>
        </p:txBody>
      </p:sp>
      <p:sp>
        <p:nvSpPr>
          <p:cNvPr id="509" name="Google Shape;509;p10"/>
          <p:cNvSpPr/>
          <p:nvPr/>
        </p:nvSpPr>
        <p:spPr>
          <a:xfrm>
            <a:off x="1231642" y="1159789"/>
            <a:ext cx="13958595"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highlight>
                  <a:srgbClr val="FFFFFF"/>
                </a:highlight>
                <a:latin typeface="Open Sans"/>
                <a:ea typeface="Open Sans"/>
                <a:cs typeface="Open Sans"/>
                <a:sym typeface="Open Sans"/>
              </a:rPr>
              <a:t>Code coverage provides the information on parts of code in the application that were executed during the tests.</a:t>
            </a:r>
            <a:r>
              <a:rPr lang="en-US" sz="2200" b="0" i="0" u="none" strike="noStrike" cap="none" dirty="0">
                <a:solidFill>
                  <a:schemeClr val="tx1">
                    <a:lumMod val="75000"/>
                    <a:lumOff val="25000"/>
                  </a:schemeClr>
                </a:solidFill>
                <a:latin typeface="Open Sans"/>
                <a:ea typeface="Open Sans"/>
                <a:cs typeface="Open Sans"/>
                <a:sym typeface="Open Sans"/>
              </a:rPr>
              <a:t> It is an efficient way to identify the code that has not been tested during the execution of the application</a:t>
            </a:r>
            <a:r>
              <a:rPr lang="en-US" sz="2200" b="0" i="1" u="none" strike="noStrike" cap="none" dirty="0">
                <a:solidFill>
                  <a:schemeClr val="tx1">
                    <a:lumMod val="75000"/>
                    <a:lumOff val="25000"/>
                  </a:schemeClr>
                </a:solidFill>
                <a:latin typeface="Open Sans"/>
                <a:ea typeface="Open Sans"/>
                <a:cs typeface="Open Sans"/>
                <a:sym typeface="Open Sans"/>
              </a:rPr>
              <a:t>.</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510" name="Google Shape;510;p10" descr="C:\Users\ravi.tulsiani\Downloads\kisspng-code-coverage-static-program-analysis-software-tes-parasoft-jtest-parasoft-automated-software-testi-5c5f65f0a7c544.5667235915497558886872.png"/>
          <p:cNvPicPr preferRelativeResize="0"/>
          <p:nvPr/>
        </p:nvPicPr>
        <p:blipFill rotWithShape="1">
          <a:blip r:embed="rId3">
            <a:alphaModFix/>
          </a:blip>
          <a:srcRect/>
          <a:stretch/>
        </p:blipFill>
        <p:spPr>
          <a:xfrm>
            <a:off x="10088173" y="2172270"/>
            <a:ext cx="4458184" cy="4458184"/>
          </a:xfrm>
          <a:prstGeom prst="rect">
            <a:avLst/>
          </a:prstGeom>
          <a:noFill/>
          <a:ln>
            <a:noFill/>
          </a:ln>
        </p:spPr>
      </p:pic>
      <p:sp>
        <p:nvSpPr>
          <p:cNvPr id="511" name="Google Shape;511;p10"/>
          <p:cNvSpPr/>
          <p:nvPr/>
        </p:nvSpPr>
        <p:spPr>
          <a:xfrm>
            <a:off x="1339462" y="2786981"/>
            <a:ext cx="8128000" cy="381638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Code coverage analysis is a CPU and memory-intensive process.</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Run code coverage operations in a separate Jenkins build job after unit and integration tests are built successfully. </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There are many code coverage tools available in Jenkins through dedicated plugins, such as:</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68300" algn="l" rtl="0">
              <a:lnSpc>
                <a:spcPct val="100000"/>
              </a:lnSpc>
              <a:spcBef>
                <a:spcPts val="0"/>
              </a:spcBef>
              <a:spcAft>
                <a:spcPts val="0"/>
              </a:spcAft>
              <a:buClr>
                <a:schemeClr val="dk1"/>
              </a:buClr>
              <a:buSzPts val="2200"/>
              <a:buFont typeface="Open Sans"/>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For Java, it is </a:t>
            </a:r>
            <a:r>
              <a:rPr lang="en-US" sz="2200" b="0" i="0" u="none" strike="noStrike" cap="none" dirty="0" err="1">
                <a:solidFill>
                  <a:schemeClr val="tx1">
                    <a:lumMod val="75000"/>
                    <a:lumOff val="25000"/>
                  </a:schemeClr>
                </a:solidFill>
                <a:latin typeface="Open Sans"/>
                <a:ea typeface="Open Sans"/>
                <a:cs typeface="Open Sans"/>
                <a:sym typeface="Open Sans"/>
              </a:rPr>
              <a:t>Cobertura</a:t>
            </a:r>
            <a:r>
              <a:rPr lang="en-US" sz="2200" b="0" i="0" u="none" strike="noStrike" cap="none" dirty="0">
                <a:solidFill>
                  <a:schemeClr val="tx1">
                    <a:lumMod val="75000"/>
                    <a:lumOff val="25000"/>
                  </a:schemeClr>
                </a:solidFill>
                <a:latin typeface="Open Sans"/>
                <a:ea typeface="Open Sans"/>
                <a:cs typeface="Open Sans"/>
                <a:sym typeface="Open Sans"/>
              </a:rPr>
              <a:t>, Emma, </a:t>
            </a:r>
            <a:r>
              <a:rPr lang="en-US" sz="2200" b="0" i="0" u="none" strike="noStrike" cap="none" dirty="0" err="1">
                <a:solidFill>
                  <a:schemeClr val="tx1">
                    <a:lumMod val="75000"/>
                    <a:lumOff val="25000"/>
                  </a:schemeClr>
                </a:solidFill>
                <a:latin typeface="Open Sans"/>
                <a:ea typeface="Open Sans"/>
                <a:cs typeface="Open Sans"/>
                <a:sym typeface="Open Sans"/>
              </a:rPr>
              <a:t>JaCoCo</a:t>
            </a:r>
            <a:r>
              <a:rPr lang="en-US" sz="2200" b="0" i="0" u="none" strike="noStrike" cap="none" dirty="0">
                <a:solidFill>
                  <a:schemeClr val="tx1">
                    <a:lumMod val="75000"/>
                    <a:lumOff val="25000"/>
                  </a:schemeClr>
                </a:solidFill>
                <a:latin typeface="Open Sans"/>
                <a:ea typeface="Open Sans"/>
                <a:cs typeface="Open Sans"/>
                <a:sym typeface="Open Sans"/>
              </a:rPr>
              <a:t> and Clover </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68300" algn="l" rtl="0">
              <a:lnSpc>
                <a:spcPct val="100000"/>
              </a:lnSpc>
              <a:spcBef>
                <a:spcPts val="0"/>
              </a:spcBef>
              <a:spcAft>
                <a:spcPts val="0"/>
              </a:spcAft>
              <a:buClr>
                <a:schemeClr val="dk1"/>
              </a:buClr>
              <a:buSzPts val="2200"/>
              <a:buFont typeface="Open Sans"/>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For .NET, it is </a:t>
            </a:r>
            <a:r>
              <a:rPr lang="en-US" sz="2200" b="0" i="0" u="none" strike="noStrike" cap="none" dirty="0" err="1">
                <a:solidFill>
                  <a:schemeClr val="tx1">
                    <a:lumMod val="75000"/>
                    <a:lumOff val="25000"/>
                  </a:schemeClr>
                </a:solidFill>
                <a:latin typeface="Open Sans"/>
                <a:ea typeface="Open Sans"/>
                <a:cs typeface="Open Sans"/>
                <a:sym typeface="Open Sans"/>
              </a:rPr>
              <a:t>NCover</a:t>
            </a:r>
            <a:r>
              <a:rPr lang="en-US" sz="2200" b="0" i="0" u="none" strike="noStrike" cap="none" dirty="0">
                <a:solidFill>
                  <a:schemeClr val="tx1">
                    <a:lumMod val="75000"/>
                    <a:lumOff val="25000"/>
                  </a:schemeClr>
                </a:solidFill>
                <a:latin typeface="Open Sans"/>
                <a:ea typeface="Open Sans"/>
                <a:cs typeface="Open Sans"/>
                <a:sym typeface="Open Sans"/>
              </a:rPr>
              <a:t> </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7" name="Google Shape;39;p26">
            <a:extLst>
              <a:ext uri="{FF2B5EF4-FFF2-40B4-BE49-F238E27FC236}">
                <a16:creationId xmlns:a16="http://schemas.microsoft.com/office/drawing/2014/main" id="{458F5B07-2CEC-427D-A15F-112C201584E9}"/>
              </a:ext>
            </a:extLst>
          </p:cNvPr>
          <p:cNvPicPr preferRelativeResize="0"/>
          <p:nvPr/>
        </p:nvPicPr>
        <p:blipFill rotWithShape="1">
          <a:blip r:embed="rId4">
            <a:alphaModFix/>
          </a:blip>
          <a:srcRect t="6807" b="6798"/>
          <a:stretch/>
        </p:blipFill>
        <p:spPr>
          <a:xfrm>
            <a:off x="5926080" y="797822"/>
            <a:ext cx="4687624" cy="101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JaCoCo</a:t>
            </a:r>
            <a:endParaRPr/>
          </a:p>
        </p:txBody>
      </p:sp>
      <p:sp>
        <p:nvSpPr>
          <p:cNvPr id="519" name="Google Shape;519;p23"/>
          <p:cNvSpPr/>
          <p:nvPr/>
        </p:nvSpPr>
        <p:spPr>
          <a:xfrm>
            <a:off x="1231642" y="1138303"/>
            <a:ext cx="13958595"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err="1">
                <a:solidFill>
                  <a:schemeClr val="tx1">
                    <a:lumMod val="75000"/>
                    <a:lumOff val="25000"/>
                  </a:schemeClr>
                </a:solidFill>
                <a:latin typeface="Open Sans"/>
                <a:ea typeface="Open Sans"/>
                <a:cs typeface="Open Sans"/>
                <a:sym typeface="Open Sans"/>
              </a:rPr>
              <a:t>JaCoCo</a:t>
            </a:r>
            <a:r>
              <a:rPr lang="en-US" sz="2200" b="0" i="0" u="none" strike="noStrike" cap="none" dirty="0">
                <a:solidFill>
                  <a:schemeClr val="tx1">
                    <a:lumMod val="75000"/>
                    <a:lumOff val="25000"/>
                  </a:schemeClr>
                </a:solidFill>
                <a:latin typeface="Open Sans"/>
                <a:ea typeface="Open Sans"/>
                <a:cs typeface="Open Sans"/>
                <a:sym typeface="Open Sans"/>
              </a:rPr>
              <a:t> is a code java-based code coverage tool. It provides access to the </a:t>
            </a:r>
            <a:r>
              <a:rPr lang="en-US" sz="2200" b="1" i="0" u="none" strike="noStrike" cap="none" dirty="0" err="1">
                <a:solidFill>
                  <a:schemeClr val="tx1">
                    <a:lumMod val="75000"/>
                    <a:lumOff val="25000"/>
                  </a:schemeClr>
                </a:solidFill>
                <a:latin typeface="Open Sans"/>
                <a:ea typeface="Open Sans"/>
                <a:cs typeface="Open Sans"/>
                <a:sym typeface="Open Sans"/>
              </a:rPr>
              <a:t>JaCoCo</a:t>
            </a:r>
            <a:r>
              <a:rPr lang="en-US" sz="2200" b="0" i="0" u="none" strike="noStrike" cap="none" dirty="0">
                <a:solidFill>
                  <a:schemeClr val="tx1">
                    <a:lumMod val="75000"/>
                    <a:lumOff val="25000"/>
                  </a:schemeClr>
                </a:solidFill>
                <a:latin typeface="Open Sans"/>
                <a:ea typeface="Open Sans"/>
                <a:cs typeface="Open Sans"/>
                <a:sym typeface="Open Sans"/>
              </a:rPr>
              <a:t> runtime agent to analyze coverage data and generate code coverage report.</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520" name="Google Shape;520;p23" descr="Image result for jacoco logo png&quot;"/>
          <p:cNvPicPr preferRelativeResize="0"/>
          <p:nvPr/>
        </p:nvPicPr>
        <p:blipFill rotWithShape="1">
          <a:blip r:embed="rId3">
            <a:alphaModFix/>
          </a:blip>
          <a:srcRect/>
          <a:stretch/>
        </p:blipFill>
        <p:spPr>
          <a:xfrm>
            <a:off x="9600416" y="3681359"/>
            <a:ext cx="5771897" cy="2218807"/>
          </a:xfrm>
          <a:prstGeom prst="rect">
            <a:avLst/>
          </a:prstGeom>
          <a:noFill/>
          <a:ln>
            <a:noFill/>
          </a:ln>
        </p:spPr>
      </p:pic>
      <p:sp>
        <p:nvSpPr>
          <p:cNvPr id="521" name="Google Shape;521;p23"/>
          <p:cNvSpPr/>
          <p:nvPr/>
        </p:nvSpPr>
        <p:spPr>
          <a:xfrm>
            <a:off x="1567865" y="3373088"/>
            <a:ext cx="7258885" cy="3139321"/>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err="1">
                <a:solidFill>
                  <a:schemeClr val="tx1">
                    <a:lumMod val="75000"/>
                    <a:lumOff val="25000"/>
                  </a:schemeClr>
                </a:solidFill>
                <a:latin typeface="Open Sans"/>
                <a:ea typeface="Open Sans"/>
                <a:cs typeface="Open Sans"/>
                <a:sym typeface="Open Sans"/>
              </a:rPr>
              <a:t>JaCoCo</a:t>
            </a:r>
            <a:r>
              <a:rPr lang="en-US" sz="2200" b="0" i="0" u="none" strike="noStrike" cap="none" dirty="0">
                <a:solidFill>
                  <a:schemeClr val="tx1">
                    <a:lumMod val="75000"/>
                    <a:lumOff val="25000"/>
                  </a:schemeClr>
                </a:solidFill>
                <a:latin typeface="Open Sans"/>
                <a:ea typeface="Open Sans"/>
                <a:cs typeface="Open Sans"/>
                <a:sym typeface="Open Sans"/>
              </a:rPr>
              <a:t> is an open source toolkit that is distributed under Eclipse Public License.</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err="1">
                <a:solidFill>
                  <a:schemeClr val="tx1">
                    <a:lumMod val="75000"/>
                    <a:lumOff val="25000"/>
                  </a:schemeClr>
                </a:solidFill>
                <a:latin typeface="Open Sans"/>
                <a:ea typeface="Open Sans"/>
                <a:cs typeface="Open Sans"/>
                <a:sym typeface="Open Sans"/>
              </a:rPr>
              <a:t>JaCoCo</a:t>
            </a:r>
            <a:r>
              <a:rPr lang="en-US" sz="2200" b="0" i="0" u="none" strike="noStrike" cap="none" dirty="0">
                <a:solidFill>
                  <a:schemeClr val="tx1">
                    <a:lumMod val="75000"/>
                    <a:lumOff val="25000"/>
                  </a:schemeClr>
                </a:solidFill>
                <a:latin typeface="Open Sans"/>
                <a:ea typeface="Open Sans"/>
                <a:cs typeface="Open Sans"/>
                <a:sym typeface="Open Sans"/>
              </a:rPr>
              <a:t> uses counters to calculate coverage metrics that are created based on the byte code of  java files.</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The data derived from the byte code is mapped with the source code to the lowest granularity.</a:t>
            </a:r>
            <a:endParaRPr sz="1400" b="0" i="0" u="none" strike="noStrike" cap="none" dirty="0">
              <a:solidFill>
                <a:schemeClr val="tx1">
                  <a:lumMod val="75000"/>
                  <a:lumOff val="25000"/>
                </a:schemeClr>
              </a:solidFill>
              <a:sym typeface="Arial"/>
            </a:endParaRPr>
          </a:p>
        </p:txBody>
      </p:sp>
      <p:pic>
        <p:nvPicPr>
          <p:cNvPr id="7" name="Google Shape;39;p26">
            <a:extLst>
              <a:ext uri="{FF2B5EF4-FFF2-40B4-BE49-F238E27FC236}">
                <a16:creationId xmlns:a16="http://schemas.microsoft.com/office/drawing/2014/main" id="{3B1C3BF4-B91A-4A88-B17B-BA9FB4E8AD65}"/>
              </a:ext>
            </a:extLst>
          </p:cNvPr>
          <p:cNvPicPr preferRelativeResize="0"/>
          <p:nvPr/>
        </p:nvPicPr>
        <p:blipFill rotWithShape="1">
          <a:blip r:embed="rId4">
            <a:alphaModFix/>
          </a:blip>
          <a:srcRect t="6807" b="6798"/>
          <a:stretch/>
        </p:blipFill>
        <p:spPr>
          <a:xfrm>
            <a:off x="6852278" y="797822"/>
            <a:ext cx="2646041" cy="101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a:buClr>
                <a:srgbClr val="3F3F3F"/>
              </a:buClr>
              <a:buSzPts val="3200"/>
            </a:pPr>
            <a:r>
              <a:rPr lang="en-US" dirty="0"/>
              <a:t>Measuring Code Coverage with </a:t>
            </a:r>
            <a:r>
              <a:rPr lang="en-US" dirty="0" err="1"/>
              <a:t>JaCoCo</a:t>
            </a:r>
            <a:endParaRPr dirty="0"/>
          </a:p>
        </p:txBody>
      </p:sp>
      <p:sp>
        <p:nvSpPr>
          <p:cNvPr id="529" name="Google Shape;529;p24"/>
          <p:cNvSpPr/>
          <p:nvPr/>
        </p:nvSpPr>
        <p:spPr>
          <a:xfrm>
            <a:off x="1231642" y="1138303"/>
            <a:ext cx="13958595"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Counter divide the code into smaller unit based on the byte code data. Below are the four major classifications of data derived from Java byte code:</a:t>
            </a:r>
            <a:endParaRPr sz="2200" b="0" i="0" u="none" strike="noStrike" cap="none" dirty="0">
              <a:solidFill>
                <a:schemeClr val="tx1">
                  <a:lumMod val="75000"/>
                  <a:lumOff val="25000"/>
                </a:schemeClr>
              </a:solidFill>
              <a:latin typeface="Open Sans"/>
              <a:ea typeface="Open Sans"/>
              <a:cs typeface="Open Sans"/>
              <a:sym typeface="Open Sans"/>
            </a:endParaRPr>
          </a:p>
        </p:txBody>
      </p:sp>
      <p:grpSp>
        <p:nvGrpSpPr>
          <p:cNvPr id="6" name="Group 5">
            <a:extLst>
              <a:ext uri="{FF2B5EF4-FFF2-40B4-BE49-F238E27FC236}">
                <a16:creationId xmlns:a16="http://schemas.microsoft.com/office/drawing/2014/main" id="{4F030C6F-E2D4-459A-9042-4ECA8794C2F2}"/>
              </a:ext>
            </a:extLst>
          </p:cNvPr>
          <p:cNvGrpSpPr/>
          <p:nvPr/>
        </p:nvGrpSpPr>
        <p:grpSpPr>
          <a:xfrm>
            <a:off x="1264436" y="2505504"/>
            <a:ext cx="14280388" cy="4692231"/>
            <a:chOff x="1207753" y="2568566"/>
            <a:chExt cx="14280388" cy="4692231"/>
          </a:xfrm>
        </p:grpSpPr>
        <p:grpSp>
          <p:nvGrpSpPr>
            <p:cNvPr id="3" name="Group 2">
              <a:extLst>
                <a:ext uri="{FF2B5EF4-FFF2-40B4-BE49-F238E27FC236}">
                  <a16:creationId xmlns:a16="http://schemas.microsoft.com/office/drawing/2014/main" id="{B310572E-75DA-4A3C-8E3F-D908034ED764}"/>
                </a:ext>
              </a:extLst>
            </p:cNvPr>
            <p:cNvGrpSpPr/>
            <p:nvPr/>
          </p:nvGrpSpPr>
          <p:grpSpPr>
            <a:xfrm>
              <a:off x="1207753" y="2668950"/>
              <a:ext cx="1628421" cy="1634068"/>
              <a:chOff x="1176222" y="2763543"/>
              <a:chExt cx="1628421" cy="1634068"/>
            </a:xfrm>
          </p:grpSpPr>
          <p:grpSp>
            <p:nvGrpSpPr>
              <p:cNvPr id="530" name="Google Shape;530;p24"/>
              <p:cNvGrpSpPr/>
              <p:nvPr/>
            </p:nvGrpSpPr>
            <p:grpSpPr>
              <a:xfrm>
                <a:off x="1176222" y="2763543"/>
                <a:ext cx="1628421" cy="1634068"/>
                <a:chOff x="685800" y="1352550"/>
                <a:chExt cx="915987" cy="919163"/>
              </a:xfrm>
            </p:grpSpPr>
            <p:sp>
              <p:nvSpPr>
                <p:cNvPr id="531" name="Google Shape;531;p24"/>
                <p:cNvSpPr/>
                <p:nvPr/>
              </p:nvSpPr>
              <p:spPr>
                <a:xfrm>
                  <a:off x="836612" y="1504950"/>
                  <a:ext cx="615950" cy="615950"/>
                </a:xfrm>
                <a:prstGeom prst="ellipse">
                  <a:avLst/>
                </a:pr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grpSp>
              <p:nvGrpSpPr>
                <p:cNvPr id="532" name="Google Shape;532;p24"/>
                <p:cNvGrpSpPr/>
                <p:nvPr/>
              </p:nvGrpSpPr>
              <p:grpSpPr>
                <a:xfrm>
                  <a:off x="685800" y="1352550"/>
                  <a:ext cx="915987" cy="919163"/>
                  <a:chOff x="836613" y="1154113"/>
                  <a:chExt cx="915987" cy="919163"/>
                </a:xfrm>
              </p:grpSpPr>
              <p:sp>
                <p:nvSpPr>
                  <p:cNvPr id="533" name="Google Shape;533;p24"/>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3947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34" name="Google Shape;534;p24"/>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35" name="Google Shape;535;p24"/>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3947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36" name="Google Shape;536;p24"/>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3947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grpSp>
          </p:grpSp>
          <p:sp>
            <p:nvSpPr>
              <p:cNvPr id="537" name="Google Shape;537;p24"/>
              <p:cNvSpPr/>
              <p:nvPr/>
            </p:nvSpPr>
            <p:spPr>
              <a:xfrm>
                <a:off x="1747637" y="3297945"/>
                <a:ext cx="506155" cy="487680"/>
              </a:xfrm>
              <a:custGeom>
                <a:avLst/>
                <a:gdLst/>
                <a:ahLst/>
                <a:cxnLst/>
                <a:rect l="l" t="t" r="r" b="b"/>
                <a:pathLst>
                  <a:path w="602" h="580" extrusionOk="0">
                    <a:moveTo>
                      <a:pt x="516" y="551"/>
                    </a:moveTo>
                    <a:lnTo>
                      <a:pt x="516" y="551"/>
                    </a:lnTo>
                    <a:cubicBezTo>
                      <a:pt x="516" y="558"/>
                      <a:pt x="509" y="565"/>
                      <a:pt x="502" y="565"/>
                    </a:cubicBezTo>
                    <a:cubicBezTo>
                      <a:pt x="495" y="565"/>
                      <a:pt x="488" y="558"/>
                      <a:pt x="481" y="551"/>
                    </a:cubicBezTo>
                    <a:cubicBezTo>
                      <a:pt x="446" y="516"/>
                      <a:pt x="446" y="516"/>
                      <a:pt x="446" y="516"/>
                    </a:cubicBezTo>
                    <a:cubicBezTo>
                      <a:pt x="439" y="509"/>
                      <a:pt x="431" y="502"/>
                      <a:pt x="431" y="494"/>
                    </a:cubicBezTo>
                    <a:cubicBezTo>
                      <a:pt x="431" y="480"/>
                      <a:pt x="446" y="466"/>
                      <a:pt x="460" y="466"/>
                    </a:cubicBezTo>
                    <a:cubicBezTo>
                      <a:pt x="467" y="466"/>
                      <a:pt x="474" y="473"/>
                      <a:pt x="481" y="480"/>
                    </a:cubicBezTo>
                    <a:cubicBezTo>
                      <a:pt x="502" y="494"/>
                      <a:pt x="502" y="494"/>
                      <a:pt x="502" y="494"/>
                    </a:cubicBezTo>
                    <a:cubicBezTo>
                      <a:pt x="559" y="438"/>
                      <a:pt x="559" y="438"/>
                      <a:pt x="559" y="438"/>
                    </a:cubicBezTo>
                    <a:cubicBezTo>
                      <a:pt x="559" y="431"/>
                      <a:pt x="566" y="431"/>
                      <a:pt x="573" y="431"/>
                    </a:cubicBezTo>
                    <a:cubicBezTo>
                      <a:pt x="594" y="431"/>
                      <a:pt x="601" y="445"/>
                      <a:pt x="601" y="459"/>
                    </a:cubicBezTo>
                    <a:cubicBezTo>
                      <a:pt x="601" y="466"/>
                      <a:pt x="601" y="473"/>
                      <a:pt x="594" y="480"/>
                    </a:cubicBezTo>
                    <a:lnTo>
                      <a:pt x="516" y="551"/>
                    </a:lnTo>
                    <a:close/>
                    <a:moveTo>
                      <a:pt x="502" y="452"/>
                    </a:moveTo>
                    <a:lnTo>
                      <a:pt x="502" y="452"/>
                    </a:lnTo>
                    <a:cubicBezTo>
                      <a:pt x="488" y="445"/>
                      <a:pt x="474" y="438"/>
                      <a:pt x="460" y="438"/>
                    </a:cubicBezTo>
                    <a:cubicBezTo>
                      <a:pt x="431" y="438"/>
                      <a:pt x="403" y="466"/>
                      <a:pt x="403" y="494"/>
                    </a:cubicBezTo>
                    <a:cubicBezTo>
                      <a:pt x="403" y="516"/>
                      <a:pt x="410" y="530"/>
                      <a:pt x="424" y="537"/>
                    </a:cubicBezTo>
                    <a:cubicBezTo>
                      <a:pt x="460" y="572"/>
                      <a:pt x="460" y="572"/>
                      <a:pt x="460" y="572"/>
                    </a:cubicBezTo>
                    <a:cubicBezTo>
                      <a:pt x="460" y="579"/>
                      <a:pt x="467" y="579"/>
                      <a:pt x="467" y="579"/>
                    </a:cubicBezTo>
                    <a:cubicBezTo>
                      <a:pt x="29" y="579"/>
                      <a:pt x="29" y="579"/>
                      <a:pt x="29" y="579"/>
                    </a:cubicBezTo>
                    <a:cubicBezTo>
                      <a:pt x="15"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1"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9" y="381"/>
                    </a:cubicBezTo>
                    <a:cubicBezTo>
                      <a:pt x="502" y="410"/>
                      <a:pt x="481" y="388"/>
                      <a:pt x="530" y="410"/>
                    </a:cubicBezTo>
                    <a:cubicBezTo>
                      <a:pt x="530" y="417"/>
                      <a:pt x="530" y="417"/>
                      <a:pt x="537" y="417"/>
                    </a:cubicBezTo>
                    <a:lnTo>
                      <a:pt x="502" y="452"/>
                    </a:lnTo>
                    <a:close/>
                    <a:moveTo>
                      <a:pt x="601" y="516"/>
                    </a:moveTo>
                    <a:lnTo>
                      <a:pt x="601" y="516"/>
                    </a:lnTo>
                    <a:cubicBezTo>
                      <a:pt x="601" y="537"/>
                      <a:pt x="601" y="551"/>
                      <a:pt x="601" y="551"/>
                    </a:cubicBezTo>
                    <a:cubicBezTo>
                      <a:pt x="601" y="572"/>
                      <a:pt x="594" y="579"/>
                      <a:pt x="573" y="579"/>
                    </a:cubicBezTo>
                    <a:cubicBezTo>
                      <a:pt x="530" y="579"/>
                      <a:pt x="530" y="579"/>
                      <a:pt x="530" y="579"/>
                    </a:cubicBezTo>
                    <a:cubicBezTo>
                      <a:pt x="537" y="579"/>
                      <a:pt x="537" y="579"/>
                      <a:pt x="537" y="572"/>
                    </a:cubicBezTo>
                    <a:lnTo>
                      <a:pt x="601" y="51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grpSp>
        <p:sp>
          <p:nvSpPr>
            <p:cNvPr id="538" name="Google Shape;538;p24"/>
            <p:cNvSpPr txBox="1"/>
            <p:nvPr/>
          </p:nvSpPr>
          <p:spPr>
            <a:xfrm>
              <a:off x="2888947" y="2590122"/>
              <a:ext cx="5192978" cy="17851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Instructions (C0 Coverage)</a:t>
              </a:r>
              <a:endParaRPr sz="2200" b="1"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It is the smallest piece of byte code data mapped to the source code. It is an independent metric from the source formatting.</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545" name="Google Shape;545;p24"/>
            <p:cNvSpPr txBox="1"/>
            <p:nvPr/>
          </p:nvSpPr>
          <p:spPr>
            <a:xfrm>
              <a:off x="10563249" y="2568566"/>
              <a:ext cx="4924892" cy="17850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Cyclomatic Complexity</a:t>
              </a:r>
              <a:endParaRPr sz="2200" b="1"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It indicates the complexity of the non-abstract methods, classes, and packages. This helps in determining number of unit test cases required.</a:t>
              </a:r>
              <a:endParaRPr sz="2200" b="0" i="0" u="none" strike="noStrike" cap="none" dirty="0">
                <a:solidFill>
                  <a:schemeClr val="tx1">
                    <a:lumMod val="75000"/>
                    <a:lumOff val="25000"/>
                  </a:schemeClr>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4B362EF0-647A-47B5-BC29-B53329727E6B}"/>
                </a:ext>
              </a:extLst>
            </p:cNvPr>
            <p:cNvGrpSpPr/>
            <p:nvPr/>
          </p:nvGrpSpPr>
          <p:grpSpPr>
            <a:xfrm>
              <a:off x="8859397" y="2709244"/>
              <a:ext cx="1628421" cy="1634068"/>
              <a:chOff x="8827866" y="2803837"/>
              <a:chExt cx="1628421" cy="1634068"/>
            </a:xfrm>
          </p:grpSpPr>
          <p:grpSp>
            <p:nvGrpSpPr>
              <p:cNvPr id="539" name="Google Shape;539;p24"/>
              <p:cNvGrpSpPr/>
              <p:nvPr/>
            </p:nvGrpSpPr>
            <p:grpSpPr>
              <a:xfrm>
                <a:off x="8827866" y="2803837"/>
                <a:ext cx="1628421" cy="1634068"/>
                <a:chOff x="5029200" y="1352550"/>
                <a:chExt cx="915987" cy="919163"/>
              </a:xfrm>
            </p:grpSpPr>
            <p:sp>
              <p:nvSpPr>
                <p:cNvPr id="540" name="Google Shape;540;p24"/>
                <p:cNvSpPr/>
                <p:nvPr/>
              </p:nvSpPr>
              <p:spPr>
                <a:xfrm>
                  <a:off x="5180012" y="1504950"/>
                  <a:ext cx="615950" cy="615950"/>
                </a:xfrm>
                <a:prstGeom prst="ellipse">
                  <a:avLst/>
                </a:pr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41" name="Google Shape;541;p24"/>
                <p:cNvSpPr/>
                <p:nvPr/>
              </p:nvSpPr>
              <p:spPr>
                <a:xfrm>
                  <a:off x="5029200" y="1844675"/>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42" name="Google Shape;542;p24"/>
                <p:cNvSpPr/>
                <p:nvPr/>
              </p:nvSpPr>
              <p:spPr>
                <a:xfrm>
                  <a:off x="5519737" y="1352550"/>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43" name="Google Shape;543;p24"/>
                <p:cNvSpPr/>
                <p:nvPr/>
              </p:nvSpPr>
              <p:spPr>
                <a:xfrm>
                  <a:off x="5029200" y="1352550"/>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3947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44" name="Google Shape;544;p24"/>
                <p:cNvSpPr/>
                <p:nvPr/>
              </p:nvSpPr>
              <p:spPr>
                <a:xfrm>
                  <a:off x="5519737" y="1844675"/>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grpSp>
          <p:grpSp>
            <p:nvGrpSpPr>
              <p:cNvPr id="546" name="Google Shape;546;p24"/>
              <p:cNvGrpSpPr/>
              <p:nvPr/>
            </p:nvGrpSpPr>
            <p:grpSpPr>
              <a:xfrm>
                <a:off x="9383881" y="3340223"/>
                <a:ext cx="487680" cy="437991"/>
                <a:chOff x="5350827" y="1689740"/>
                <a:chExt cx="274320" cy="246370"/>
              </a:xfrm>
            </p:grpSpPr>
            <p:sp>
              <p:nvSpPr>
                <p:cNvPr id="547" name="Google Shape;547;p24"/>
                <p:cNvSpPr/>
                <p:nvPr/>
              </p:nvSpPr>
              <p:spPr>
                <a:xfrm>
                  <a:off x="5378776" y="1787046"/>
                  <a:ext cx="222561" cy="149064"/>
                </a:xfrm>
                <a:custGeom>
                  <a:avLst/>
                  <a:gdLst/>
                  <a:ahLst/>
                  <a:cxnLst/>
                  <a:rect l="l" t="t" r="r" b="b"/>
                  <a:pathLst>
                    <a:path w="215" h="144" extrusionOk="0">
                      <a:moveTo>
                        <a:pt x="0" y="144"/>
                      </a:moveTo>
                      <a:lnTo>
                        <a:pt x="78" y="66"/>
                      </a:lnTo>
                      <a:lnTo>
                        <a:pt x="114" y="103"/>
                      </a:lnTo>
                      <a:lnTo>
                        <a:pt x="215" y="0"/>
                      </a:lnTo>
                      <a:lnTo>
                        <a:pt x="215" y="144"/>
                      </a:lnTo>
                      <a:lnTo>
                        <a:pt x="0" y="144"/>
                      </a:ln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48" name="Google Shape;548;p24"/>
                <p:cNvSpPr/>
                <p:nvPr/>
              </p:nvSpPr>
              <p:spPr>
                <a:xfrm>
                  <a:off x="5350827" y="1689740"/>
                  <a:ext cx="274320" cy="198752"/>
                </a:xfrm>
                <a:custGeom>
                  <a:avLst/>
                  <a:gdLst/>
                  <a:ahLst/>
                  <a:cxnLst/>
                  <a:rect l="l" t="t" r="r" b="b"/>
                  <a:pathLst>
                    <a:path w="198" h="143" extrusionOk="0">
                      <a:moveTo>
                        <a:pt x="191" y="0"/>
                      </a:moveTo>
                      <a:cubicBezTo>
                        <a:pt x="140" y="0"/>
                        <a:pt x="140" y="0"/>
                        <a:pt x="140" y="0"/>
                      </a:cubicBezTo>
                      <a:cubicBezTo>
                        <a:pt x="138" y="0"/>
                        <a:pt x="136" y="1"/>
                        <a:pt x="135" y="4"/>
                      </a:cubicBezTo>
                      <a:cubicBezTo>
                        <a:pt x="134" y="5"/>
                        <a:pt x="134" y="7"/>
                        <a:pt x="135" y="8"/>
                      </a:cubicBezTo>
                      <a:cubicBezTo>
                        <a:pt x="147" y="20"/>
                        <a:pt x="147" y="20"/>
                        <a:pt x="147" y="20"/>
                      </a:cubicBezTo>
                      <a:cubicBezTo>
                        <a:pt x="151" y="23"/>
                        <a:pt x="151" y="23"/>
                        <a:pt x="151" y="23"/>
                      </a:cubicBezTo>
                      <a:cubicBezTo>
                        <a:pt x="150" y="24"/>
                        <a:pt x="149" y="24"/>
                        <a:pt x="148" y="25"/>
                      </a:cubicBezTo>
                      <a:cubicBezTo>
                        <a:pt x="103" y="70"/>
                        <a:pt x="103" y="70"/>
                        <a:pt x="103" y="70"/>
                      </a:cubicBezTo>
                      <a:cubicBezTo>
                        <a:pt x="90" y="56"/>
                        <a:pt x="90" y="56"/>
                        <a:pt x="90" y="56"/>
                      </a:cubicBezTo>
                      <a:cubicBezTo>
                        <a:pt x="84" y="49"/>
                        <a:pt x="73" y="49"/>
                        <a:pt x="66" y="55"/>
                      </a:cubicBezTo>
                      <a:cubicBezTo>
                        <a:pt x="66" y="55"/>
                        <a:pt x="66" y="56"/>
                        <a:pt x="65" y="56"/>
                      </a:cubicBezTo>
                      <a:cubicBezTo>
                        <a:pt x="65" y="56"/>
                        <a:pt x="65" y="56"/>
                        <a:pt x="65" y="56"/>
                      </a:cubicBezTo>
                      <a:cubicBezTo>
                        <a:pt x="7" y="114"/>
                        <a:pt x="7" y="114"/>
                        <a:pt x="7" y="114"/>
                      </a:cubicBezTo>
                      <a:cubicBezTo>
                        <a:pt x="0" y="121"/>
                        <a:pt x="0" y="131"/>
                        <a:pt x="7" y="138"/>
                      </a:cubicBezTo>
                      <a:cubicBezTo>
                        <a:pt x="10" y="141"/>
                        <a:pt x="15" y="143"/>
                        <a:pt x="19" y="143"/>
                      </a:cubicBezTo>
                      <a:cubicBezTo>
                        <a:pt x="23" y="143"/>
                        <a:pt x="27" y="141"/>
                        <a:pt x="31" y="138"/>
                      </a:cubicBezTo>
                      <a:cubicBezTo>
                        <a:pt x="77" y="92"/>
                        <a:pt x="77" y="92"/>
                        <a:pt x="77" y="92"/>
                      </a:cubicBezTo>
                      <a:cubicBezTo>
                        <a:pt x="89" y="105"/>
                        <a:pt x="89" y="105"/>
                        <a:pt x="89" y="105"/>
                      </a:cubicBezTo>
                      <a:cubicBezTo>
                        <a:pt x="89" y="105"/>
                        <a:pt x="90" y="105"/>
                        <a:pt x="90" y="106"/>
                      </a:cubicBezTo>
                      <a:cubicBezTo>
                        <a:pt x="90" y="106"/>
                        <a:pt x="91" y="106"/>
                        <a:pt x="91" y="106"/>
                      </a:cubicBezTo>
                      <a:cubicBezTo>
                        <a:pt x="94" y="110"/>
                        <a:pt x="98" y="111"/>
                        <a:pt x="103" y="111"/>
                      </a:cubicBezTo>
                      <a:cubicBezTo>
                        <a:pt x="107" y="111"/>
                        <a:pt x="111" y="110"/>
                        <a:pt x="115" y="106"/>
                      </a:cubicBezTo>
                      <a:cubicBezTo>
                        <a:pt x="172" y="49"/>
                        <a:pt x="172" y="49"/>
                        <a:pt x="172" y="49"/>
                      </a:cubicBezTo>
                      <a:cubicBezTo>
                        <a:pt x="173" y="48"/>
                        <a:pt x="173" y="47"/>
                        <a:pt x="174" y="47"/>
                      </a:cubicBezTo>
                      <a:cubicBezTo>
                        <a:pt x="177" y="50"/>
                        <a:pt x="177" y="50"/>
                        <a:pt x="177" y="50"/>
                      </a:cubicBezTo>
                      <a:cubicBezTo>
                        <a:pt x="189" y="62"/>
                        <a:pt x="189" y="62"/>
                        <a:pt x="189" y="62"/>
                      </a:cubicBezTo>
                      <a:cubicBezTo>
                        <a:pt x="190" y="63"/>
                        <a:pt x="192" y="63"/>
                        <a:pt x="194" y="63"/>
                      </a:cubicBezTo>
                      <a:cubicBezTo>
                        <a:pt x="196" y="62"/>
                        <a:pt x="198" y="60"/>
                        <a:pt x="198" y="58"/>
                      </a:cubicBezTo>
                      <a:cubicBezTo>
                        <a:pt x="198" y="6"/>
                        <a:pt x="198" y="6"/>
                        <a:pt x="198" y="6"/>
                      </a:cubicBezTo>
                      <a:cubicBezTo>
                        <a:pt x="198" y="3"/>
                        <a:pt x="195" y="0"/>
                        <a:pt x="191" y="0"/>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grpSp>
        </p:grpSp>
        <p:grpSp>
          <p:nvGrpSpPr>
            <p:cNvPr id="5" name="Group 4">
              <a:extLst>
                <a:ext uri="{FF2B5EF4-FFF2-40B4-BE49-F238E27FC236}">
                  <a16:creationId xmlns:a16="http://schemas.microsoft.com/office/drawing/2014/main" id="{6B044DE1-E693-43AD-9C7D-917730BF3A46}"/>
                </a:ext>
              </a:extLst>
            </p:cNvPr>
            <p:cNvGrpSpPr/>
            <p:nvPr/>
          </p:nvGrpSpPr>
          <p:grpSpPr>
            <a:xfrm>
              <a:off x="4781239" y="5475693"/>
              <a:ext cx="7160377" cy="1785104"/>
              <a:chOff x="4781239" y="5475693"/>
              <a:chExt cx="7160377" cy="1785104"/>
            </a:xfrm>
          </p:grpSpPr>
          <p:sp>
            <p:nvSpPr>
              <p:cNvPr id="555" name="Google Shape;555;p24"/>
              <p:cNvSpPr txBox="1"/>
              <p:nvPr/>
            </p:nvSpPr>
            <p:spPr>
              <a:xfrm>
                <a:off x="6501220" y="5475693"/>
                <a:ext cx="5440396" cy="17851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Branches (C1 Coverage)</a:t>
                </a:r>
                <a:endParaRPr sz="2200" b="1"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It covers the data from conditional statements and integrated branches in the source code. However, exception handling is not considered as a branch.</a:t>
                </a:r>
                <a:endParaRPr sz="2200" b="0" i="0" u="none" strike="noStrike" cap="none" dirty="0">
                  <a:solidFill>
                    <a:schemeClr val="tx1">
                      <a:lumMod val="75000"/>
                      <a:lumOff val="25000"/>
                    </a:schemeClr>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7A9EA715-6C39-4C88-8AFB-7666687E1846}"/>
                  </a:ext>
                </a:extLst>
              </p:cNvPr>
              <p:cNvGrpSpPr/>
              <p:nvPr/>
            </p:nvGrpSpPr>
            <p:grpSpPr>
              <a:xfrm>
                <a:off x="4781239" y="5560646"/>
                <a:ext cx="1628421" cy="1634068"/>
                <a:chOff x="5175378" y="5529115"/>
                <a:chExt cx="1628421" cy="1634068"/>
              </a:xfrm>
            </p:grpSpPr>
            <p:grpSp>
              <p:nvGrpSpPr>
                <p:cNvPr id="549" name="Google Shape;549;p24"/>
                <p:cNvGrpSpPr/>
                <p:nvPr/>
              </p:nvGrpSpPr>
              <p:grpSpPr>
                <a:xfrm>
                  <a:off x="5175378" y="5529115"/>
                  <a:ext cx="1628421" cy="1634068"/>
                  <a:chOff x="685800" y="3181350"/>
                  <a:chExt cx="915987" cy="919163"/>
                </a:xfrm>
              </p:grpSpPr>
              <p:sp>
                <p:nvSpPr>
                  <p:cNvPr id="550" name="Google Shape;550;p24"/>
                  <p:cNvSpPr/>
                  <p:nvPr/>
                </p:nvSpPr>
                <p:spPr>
                  <a:xfrm>
                    <a:off x="836612" y="3333750"/>
                    <a:ext cx="615950" cy="615950"/>
                  </a:xfrm>
                  <a:prstGeom prst="ellipse">
                    <a:avLst/>
                  </a:pr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51" name="Google Shape;551;p24"/>
                  <p:cNvSpPr/>
                  <p:nvPr/>
                </p:nvSpPr>
                <p:spPr>
                  <a:xfrm>
                    <a:off x="685800" y="3673475"/>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3947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52" name="Google Shape;552;p24"/>
                  <p:cNvSpPr/>
                  <p:nvPr/>
                </p:nvSpPr>
                <p:spPr>
                  <a:xfrm>
                    <a:off x="1176337" y="3181350"/>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53" name="Google Shape;553;p24"/>
                  <p:cNvSpPr/>
                  <p:nvPr/>
                </p:nvSpPr>
                <p:spPr>
                  <a:xfrm>
                    <a:off x="685800" y="3181350"/>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3947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54" name="Google Shape;554;p24"/>
                  <p:cNvSpPr/>
                  <p:nvPr/>
                </p:nvSpPr>
                <p:spPr>
                  <a:xfrm>
                    <a:off x="1176337" y="3673475"/>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grpSp>
            <p:grpSp>
              <p:nvGrpSpPr>
                <p:cNvPr id="556" name="Google Shape;556;p24"/>
                <p:cNvGrpSpPr/>
                <p:nvPr/>
              </p:nvGrpSpPr>
              <p:grpSpPr>
                <a:xfrm>
                  <a:off x="5747158" y="6068885"/>
                  <a:ext cx="487680" cy="557348"/>
                  <a:chOff x="1007427" y="3484971"/>
                  <a:chExt cx="274320" cy="313508"/>
                </a:xfrm>
              </p:grpSpPr>
              <p:sp>
                <p:nvSpPr>
                  <p:cNvPr id="557" name="Google Shape;557;p24"/>
                  <p:cNvSpPr/>
                  <p:nvPr/>
                </p:nvSpPr>
                <p:spPr>
                  <a:xfrm>
                    <a:off x="1007427" y="3484971"/>
                    <a:ext cx="265800" cy="313508"/>
                  </a:xfrm>
                  <a:custGeom>
                    <a:avLst/>
                    <a:gdLst/>
                    <a:ahLst/>
                    <a:cxnLst/>
                    <a:rect l="l" t="t" r="r" b="b"/>
                    <a:pathLst>
                      <a:path w="207" h="246" extrusionOk="0">
                        <a:moveTo>
                          <a:pt x="122" y="42"/>
                        </a:moveTo>
                        <a:cubicBezTo>
                          <a:pt x="122" y="32"/>
                          <a:pt x="122" y="32"/>
                          <a:pt x="122" y="32"/>
                        </a:cubicBezTo>
                        <a:cubicBezTo>
                          <a:pt x="144" y="32"/>
                          <a:pt x="144" y="32"/>
                          <a:pt x="144" y="32"/>
                        </a:cubicBezTo>
                        <a:cubicBezTo>
                          <a:pt x="144" y="30"/>
                          <a:pt x="144" y="30"/>
                          <a:pt x="144" y="30"/>
                        </a:cubicBezTo>
                        <a:cubicBezTo>
                          <a:pt x="144" y="14"/>
                          <a:pt x="131" y="0"/>
                          <a:pt x="114" y="0"/>
                        </a:cubicBezTo>
                        <a:cubicBezTo>
                          <a:pt x="93" y="0"/>
                          <a:pt x="93" y="0"/>
                          <a:pt x="93" y="0"/>
                        </a:cubicBezTo>
                        <a:cubicBezTo>
                          <a:pt x="76" y="0"/>
                          <a:pt x="63" y="14"/>
                          <a:pt x="63" y="30"/>
                        </a:cubicBezTo>
                        <a:cubicBezTo>
                          <a:pt x="63" y="32"/>
                          <a:pt x="63" y="32"/>
                          <a:pt x="63" y="32"/>
                        </a:cubicBezTo>
                        <a:cubicBezTo>
                          <a:pt x="86" y="32"/>
                          <a:pt x="86" y="32"/>
                          <a:pt x="86" y="32"/>
                        </a:cubicBezTo>
                        <a:cubicBezTo>
                          <a:pt x="86" y="41"/>
                          <a:pt x="86" y="41"/>
                          <a:pt x="86" y="41"/>
                        </a:cubicBezTo>
                        <a:cubicBezTo>
                          <a:pt x="37" y="50"/>
                          <a:pt x="0" y="92"/>
                          <a:pt x="0" y="143"/>
                        </a:cubicBezTo>
                        <a:cubicBezTo>
                          <a:pt x="0" y="200"/>
                          <a:pt x="47" y="246"/>
                          <a:pt x="104" y="246"/>
                        </a:cubicBezTo>
                        <a:cubicBezTo>
                          <a:pt x="160" y="246"/>
                          <a:pt x="207" y="200"/>
                          <a:pt x="207" y="143"/>
                        </a:cubicBezTo>
                        <a:cubicBezTo>
                          <a:pt x="207" y="92"/>
                          <a:pt x="170" y="50"/>
                          <a:pt x="122" y="42"/>
                        </a:cubicBezTo>
                        <a:moveTo>
                          <a:pt x="104" y="222"/>
                        </a:moveTo>
                        <a:cubicBezTo>
                          <a:pt x="60" y="222"/>
                          <a:pt x="24" y="187"/>
                          <a:pt x="24" y="143"/>
                        </a:cubicBezTo>
                        <a:cubicBezTo>
                          <a:pt x="24" y="99"/>
                          <a:pt x="60" y="63"/>
                          <a:pt x="104" y="63"/>
                        </a:cubicBezTo>
                        <a:cubicBezTo>
                          <a:pt x="147" y="63"/>
                          <a:pt x="183" y="99"/>
                          <a:pt x="183" y="143"/>
                        </a:cubicBezTo>
                        <a:cubicBezTo>
                          <a:pt x="183" y="187"/>
                          <a:pt x="147" y="222"/>
                          <a:pt x="104" y="222"/>
                        </a:cubicBezTo>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58" name="Google Shape;558;p24"/>
                  <p:cNvSpPr/>
                  <p:nvPr/>
                </p:nvSpPr>
                <p:spPr>
                  <a:xfrm>
                    <a:off x="1225519" y="3529271"/>
                    <a:ext cx="56228" cy="56228"/>
                  </a:xfrm>
                  <a:custGeom>
                    <a:avLst/>
                    <a:gdLst/>
                    <a:ahLst/>
                    <a:cxnLst/>
                    <a:rect l="l" t="t" r="r" b="b"/>
                    <a:pathLst>
                      <a:path w="44" h="44" extrusionOk="0">
                        <a:moveTo>
                          <a:pt x="41" y="19"/>
                        </a:moveTo>
                        <a:cubicBezTo>
                          <a:pt x="24" y="2"/>
                          <a:pt x="24" y="2"/>
                          <a:pt x="24" y="2"/>
                        </a:cubicBezTo>
                        <a:cubicBezTo>
                          <a:pt x="23" y="1"/>
                          <a:pt x="21" y="0"/>
                          <a:pt x="19" y="0"/>
                        </a:cubicBezTo>
                        <a:cubicBezTo>
                          <a:pt x="17" y="0"/>
                          <a:pt x="15" y="1"/>
                          <a:pt x="13" y="2"/>
                        </a:cubicBezTo>
                        <a:cubicBezTo>
                          <a:pt x="0" y="16"/>
                          <a:pt x="0" y="16"/>
                          <a:pt x="0" y="16"/>
                        </a:cubicBezTo>
                        <a:cubicBezTo>
                          <a:pt x="28" y="44"/>
                          <a:pt x="28" y="44"/>
                          <a:pt x="28" y="44"/>
                        </a:cubicBezTo>
                        <a:cubicBezTo>
                          <a:pt x="41" y="30"/>
                          <a:pt x="41" y="30"/>
                          <a:pt x="41" y="30"/>
                        </a:cubicBezTo>
                        <a:cubicBezTo>
                          <a:pt x="44" y="27"/>
                          <a:pt x="44" y="22"/>
                          <a:pt x="41" y="19"/>
                        </a:cubicBezTo>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559" name="Google Shape;559;p24"/>
                  <p:cNvSpPr/>
                  <p:nvPr/>
                </p:nvSpPr>
                <p:spPr>
                  <a:xfrm>
                    <a:off x="1044912" y="3571868"/>
                    <a:ext cx="190831" cy="189128"/>
                  </a:xfrm>
                  <a:custGeom>
                    <a:avLst/>
                    <a:gdLst/>
                    <a:ahLst/>
                    <a:cxnLst/>
                    <a:rect l="l" t="t" r="r" b="b"/>
                    <a:pathLst>
                      <a:path w="149" h="149" extrusionOk="0">
                        <a:moveTo>
                          <a:pt x="74" y="0"/>
                        </a:moveTo>
                        <a:cubicBezTo>
                          <a:pt x="33" y="1"/>
                          <a:pt x="0" y="34"/>
                          <a:pt x="0" y="75"/>
                        </a:cubicBezTo>
                        <a:cubicBezTo>
                          <a:pt x="0" y="116"/>
                          <a:pt x="33" y="149"/>
                          <a:pt x="75" y="149"/>
                        </a:cubicBezTo>
                        <a:cubicBezTo>
                          <a:pt x="116" y="149"/>
                          <a:pt x="149" y="116"/>
                          <a:pt x="149" y="75"/>
                        </a:cubicBezTo>
                        <a:cubicBezTo>
                          <a:pt x="74" y="75"/>
                          <a:pt x="74" y="75"/>
                          <a:pt x="74" y="75"/>
                        </a:cubicBezTo>
                        <a:lnTo>
                          <a:pt x="74" y="0"/>
                        </a:ln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grpSp>
          </p:grpSp>
        </p:grpSp>
      </p:grpSp>
      <p:pic>
        <p:nvPicPr>
          <p:cNvPr id="35" name="Google Shape;39;p26">
            <a:extLst>
              <a:ext uri="{FF2B5EF4-FFF2-40B4-BE49-F238E27FC236}">
                <a16:creationId xmlns:a16="http://schemas.microsoft.com/office/drawing/2014/main" id="{A68C9A0E-5454-4BBF-8778-CE15428BC0C0}"/>
              </a:ext>
            </a:extLst>
          </p:cNvPr>
          <p:cNvPicPr preferRelativeResize="0"/>
          <p:nvPr/>
        </p:nvPicPr>
        <p:blipFill rotWithShape="1">
          <a:blip r:embed="rId3">
            <a:alphaModFix/>
          </a:blip>
          <a:srcRect t="6807" b="6798"/>
          <a:stretch/>
        </p:blipFill>
        <p:spPr>
          <a:xfrm>
            <a:off x="2206413" y="797822"/>
            <a:ext cx="12158490" cy="10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buClr>
                <a:srgbClr val="3F3F3F"/>
              </a:buClr>
              <a:buSzPts val="3200"/>
            </a:pPr>
            <a:r>
              <a:rPr lang="en-US" dirty="0" err="1"/>
              <a:t>JaCoCo</a:t>
            </a:r>
            <a:r>
              <a:rPr lang="en-US" dirty="0"/>
              <a:t> with Maven</a:t>
            </a:r>
            <a:endParaRPr dirty="0"/>
          </a:p>
        </p:txBody>
      </p:sp>
      <p:sp>
        <p:nvSpPr>
          <p:cNvPr id="567" name="Google Shape;567;p25"/>
          <p:cNvSpPr/>
          <p:nvPr/>
        </p:nvSpPr>
        <p:spPr>
          <a:xfrm>
            <a:off x="8893100" y="1565502"/>
            <a:ext cx="6894295" cy="65248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&lt;build&gt;</a:t>
            </a:r>
            <a:endParaRPr sz="1400" b="0" i="0" u="none" strike="noStrike" cap="none">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&lt;plugins&gt;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&lt;plugin&gt;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&lt;groupId&gt;org.jacoco&lt;/groupId&gt;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&lt;artifactId&gt;jacoco-maven-plugin&lt;/artifactId&gt; &lt;version&gt;${jacoco.version}&lt;/version&gt;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&lt;executions&gt;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&lt;execution&gt;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&lt;goals&gt; &lt;goal&gt;prepare-agent&lt;/goal&gt; &lt;/goals&gt;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&lt;/execution&gt;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&lt;execution&gt;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&lt;id&gt;report&lt;/id&gt;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&lt;phase&gt;prepare-package&lt;/phase&gt;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&lt;goals&gt; &lt;goal&gt;report&lt;/goal&gt; &lt;/goals&gt;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&lt;/execution&gt;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&lt;/executions&gt;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&lt;/plugin&gt;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&lt;/plugins&gt; </a:t>
            </a:r>
            <a:endParaRPr sz="2200" b="1"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&lt;/build&gt;</a:t>
            </a:r>
            <a:endParaRPr sz="2200" b="1" i="0" u="none" strike="noStrike" cap="none">
              <a:solidFill>
                <a:schemeClr val="tx1">
                  <a:lumMod val="75000"/>
                  <a:lumOff val="25000"/>
                </a:schemeClr>
              </a:solidFill>
              <a:latin typeface="Open Sans"/>
              <a:ea typeface="Open Sans"/>
              <a:cs typeface="Open Sans"/>
              <a:sym typeface="Open Sans"/>
            </a:endParaRPr>
          </a:p>
        </p:txBody>
      </p:sp>
      <p:sp>
        <p:nvSpPr>
          <p:cNvPr id="568" name="Google Shape;568;p25"/>
          <p:cNvSpPr/>
          <p:nvPr/>
        </p:nvSpPr>
        <p:spPr>
          <a:xfrm>
            <a:off x="1143224" y="2750461"/>
            <a:ext cx="7284332" cy="4154943"/>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As </a:t>
            </a:r>
            <a:r>
              <a:rPr lang="en-US" sz="2200" b="0" i="0" u="none" strike="noStrike" cap="none" dirty="0" err="1">
                <a:solidFill>
                  <a:schemeClr val="tx1">
                    <a:lumMod val="75000"/>
                    <a:lumOff val="25000"/>
                  </a:schemeClr>
                </a:solidFill>
                <a:latin typeface="Open Sans"/>
                <a:ea typeface="Open Sans"/>
                <a:cs typeface="Open Sans"/>
                <a:sym typeface="Open Sans"/>
              </a:rPr>
              <a:t>JaCoCo</a:t>
            </a:r>
            <a:r>
              <a:rPr lang="en-US" sz="2200" b="0" i="0" u="none" strike="noStrike" cap="none" dirty="0">
                <a:solidFill>
                  <a:schemeClr val="tx1">
                    <a:lumMod val="75000"/>
                    <a:lumOff val="25000"/>
                  </a:schemeClr>
                </a:solidFill>
                <a:latin typeface="Open Sans"/>
                <a:ea typeface="Open Sans"/>
                <a:cs typeface="Open Sans"/>
                <a:sym typeface="Open Sans"/>
              </a:rPr>
              <a:t> is a Java-based code coverage tool, it can be easily integrated with Jenkins and Maven.</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For Jenkins, navigate to </a:t>
            </a:r>
            <a:r>
              <a:rPr lang="en-US" sz="2200" b="1" i="0" u="none" strike="noStrike" cap="none" dirty="0">
                <a:solidFill>
                  <a:schemeClr val="tx1">
                    <a:lumMod val="75000"/>
                    <a:lumOff val="25000"/>
                  </a:schemeClr>
                </a:solidFill>
                <a:latin typeface="Open Sans"/>
                <a:ea typeface="Open Sans"/>
                <a:cs typeface="Open Sans"/>
                <a:sym typeface="Open Sans"/>
              </a:rPr>
              <a:t>Manage Plugins-&gt; </a:t>
            </a:r>
            <a:r>
              <a:rPr lang="en-US" sz="2200" b="0" i="0" u="none" strike="noStrike" cap="none" dirty="0">
                <a:solidFill>
                  <a:schemeClr val="tx1">
                    <a:lumMod val="75000"/>
                    <a:lumOff val="25000"/>
                  </a:schemeClr>
                </a:solidFill>
                <a:latin typeface="Open Sans"/>
                <a:ea typeface="Open Sans"/>
                <a:cs typeface="Open Sans"/>
                <a:sym typeface="Open Sans"/>
              </a:rPr>
              <a:t>search for </a:t>
            </a:r>
            <a:r>
              <a:rPr lang="en-US" sz="2200" b="1" i="0" u="none" strike="noStrike" cap="none" dirty="0" err="1">
                <a:solidFill>
                  <a:schemeClr val="tx1">
                    <a:lumMod val="75000"/>
                    <a:lumOff val="25000"/>
                  </a:schemeClr>
                </a:solidFill>
                <a:latin typeface="Open Sans"/>
                <a:ea typeface="Open Sans"/>
                <a:cs typeface="Open Sans"/>
                <a:sym typeface="Open Sans"/>
              </a:rPr>
              <a:t>JaCoCo</a:t>
            </a:r>
            <a:r>
              <a:rPr lang="en-US" sz="2200" b="1" i="0" u="none" strike="noStrike" cap="none" dirty="0">
                <a:solidFill>
                  <a:schemeClr val="tx1">
                    <a:lumMod val="75000"/>
                    <a:lumOff val="25000"/>
                  </a:schemeClr>
                </a:solidFill>
                <a:latin typeface="Open Sans"/>
                <a:ea typeface="Open Sans"/>
                <a:cs typeface="Open Sans"/>
                <a:sym typeface="Open Sans"/>
              </a:rPr>
              <a:t> Plugin,</a:t>
            </a:r>
            <a:r>
              <a:rPr lang="en-US" sz="2200" b="0" i="0" u="none" strike="noStrike" cap="none" dirty="0">
                <a:solidFill>
                  <a:schemeClr val="tx1">
                    <a:lumMod val="75000"/>
                    <a:lumOff val="25000"/>
                  </a:schemeClr>
                </a:solidFill>
                <a:latin typeface="Open Sans"/>
                <a:ea typeface="Open Sans"/>
                <a:cs typeface="Open Sans"/>
                <a:sym typeface="Open Sans"/>
              </a:rPr>
              <a:t> and install the same.</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Once Jenkins is set up, add the given code in </a:t>
            </a:r>
            <a:r>
              <a:rPr lang="en-US" sz="2200" b="1" i="0" u="none" strike="noStrike" cap="none" dirty="0">
                <a:solidFill>
                  <a:schemeClr val="tx1">
                    <a:lumMod val="75000"/>
                    <a:lumOff val="25000"/>
                  </a:schemeClr>
                </a:solidFill>
                <a:latin typeface="Open Sans"/>
                <a:ea typeface="Open Sans"/>
                <a:cs typeface="Open Sans"/>
                <a:sym typeface="Open Sans"/>
              </a:rPr>
              <a:t>pom.xml  </a:t>
            </a:r>
            <a:r>
              <a:rPr lang="en-US" sz="2200" b="0" i="0" u="none" strike="noStrike" cap="none" dirty="0">
                <a:solidFill>
                  <a:schemeClr val="tx1">
                    <a:lumMod val="75000"/>
                    <a:lumOff val="25000"/>
                  </a:schemeClr>
                </a:solidFill>
                <a:latin typeface="Open Sans"/>
                <a:ea typeface="Open Sans"/>
                <a:cs typeface="Open Sans"/>
                <a:sym typeface="Open Sans"/>
              </a:rPr>
              <a:t>file to integrate </a:t>
            </a:r>
            <a:r>
              <a:rPr lang="en-US" sz="2200" b="0" i="0" u="none" strike="noStrike" cap="none" dirty="0" err="1">
                <a:solidFill>
                  <a:schemeClr val="tx1">
                    <a:lumMod val="75000"/>
                    <a:lumOff val="25000"/>
                  </a:schemeClr>
                </a:solidFill>
                <a:latin typeface="Open Sans"/>
                <a:ea typeface="Open Sans"/>
                <a:cs typeface="Open Sans"/>
                <a:sym typeface="Open Sans"/>
              </a:rPr>
              <a:t>JaCoCo</a:t>
            </a:r>
            <a:r>
              <a:rPr lang="en-US" sz="2200" b="0" i="0" u="none" strike="noStrike" cap="none" dirty="0">
                <a:solidFill>
                  <a:schemeClr val="tx1">
                    <a:lumMod val="75000"/>
                    <a:lumOff val="25000"/>
                  </a:schemeClr>
                </a:solidFill>
                <a:latin typeface="Open Sans"/>
                <a:ea typeface="Open Sans"/>
                <a:cs typeface="Open Sans"/>
                <a:sym typeface="Open Sans"/>
              </a:rPr>
              <a:t> with Maven project</a:t>
            </a:r>
            <a:r>
              <a:rPr lang="en-US" sz="2200" b="1" i="0" u="none" strike="noStrike" cap="none" dirty="0">
                <a:solidFill>
                  <a:schemeClr val="tx1">
                    <a:lumMod val="75000"/>
                    <a:lumOff val="25000"/>
                  </a:schemeClr>
                </a:solidFill>
                <a:latin typeface="Open Sans"/>
                <a:ea typeface="Open Sans"/>
                <a:cs typeface="Open Sans"/>
                <a:sym typeface="Open Sans"/>
              </a:rPr>
              <a:t>.</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1"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A maven job in Jenkins can handle the build and generate corresponding report for code coverage.</a:t>
            </a:r>
            <a:endParaRPr sz="1400" b="0" i="0" u="none" strike="noStrike" cap="none" dirty="0">
              <a:solidFill>
                <a:schemeClr val="tx1">
                  <a:lumMod val="75000"/>
                  <a:lumOff val="25000"/>
                </a:schemeClr>
              </a:solidFill>
              <a:sym typeface="Arial"/>
            </a:endParaRPr>
          </a:p>
        </p:txBody>
      </p:sp>
      <p:pic>
        <p:nvPicPr>
          <p:cNvPr id="6" name="Google Shape;39;p26">
            <a:extLst>
              <a:ext uri="{FF2B5EF4-FFF2-40B4-BE49-F238E27FC236}">
                <a16:creationId xmlns:a16="http://schemas.microsoft.com/office/drawing/2014/main" id="{D967B95B-F0FD-464E-B5ED-F313387683DD}"/>
              </a:ext>
            </a:extLst>
          </p:cNvPr>
          <p:cNvPicPr preferRelativeResize="0"/>
          <p:nvPr/>
        </p:nvPicPr>
        <p:blipFill rotWithShape="1">
          <a:blip r:embed="rId3">
            <a:alphaModFix/>
          </a:blip>
          <a:srcRect t="6807" b="6798"/>
          <a:stretch/>
        </p:blipFill>
        <p:spPr>
          <a:xfrm>
            <a:off x="5134512" y="797822"/>
            <a:ext cx="6239228" cy="10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
          <p:cNvSpPr txBox="1">
            <a:spLocks noGrp="1"/>
          </p:cNvSpPr>
          <p:nvPr>
            <p:ph type="body" idx="4294967295"/>
          </p:nvPr>
        </p:nvSpPr>
        <p:spPr>
          <a:xfrm>
            <a:off x="9135944" y="3990592"/>
            <a:ext cx="5825531" cy="415498"/>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rgbClr val="262626"/>
              </a:buClr>
              <a:buSzPts val="2800"/>
              <a:buNone/>
            </a:pPr>
            <a:r>
              <a:rPr lang="en-US" sz="3000" b="1" dirty="0">
                <a:solidFill>
                  <a:schemeClr val="tx1">
                    <a:lumMod val="75000"/>
                    <a:lumOff val="25000"/>
                  </a:schemeClr>
                </a:solidFill>
                <a:latin typeface="Open Sans"/>
                <a:ea typeface="Open Sans"/>
                <a:cs typeface="Open Sans"/>
              </a:rPr>
              <a:t>Automated Testing in Jenkins</a:t>
            </a:r>
            <a:endParaRPr sz="3000" b="1" dirty="0">
              <a:solidFill>
                <a:schemeClr val="tx1">
                  <a:lumMod val="75000"/>
                  <a:lumOff val="25000"/>
                </a:schemeClr>
              </a:solidFill>
              <a:latin typeface="Open Sans"/>
              <a:ea typeface="Open Sans"/>
              <a:cs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101"/>
          <p:cNvSpPr txBox="1">
            <a:spLocks noGrp="1"/>
          </p:cNvSpPr>
          <p:nvPr>
            <p:ph type="title"/>
          </p:nvPr>
        </p:nvSpPr>
        <p:spPr>
          <a:xfrm>
            <a:off x="570509" y="1249090"/>
            <a:ext cx="10666185" cy="665045"/>
          </a:xfrm>
          <a:prstGeom prst="rect">
            <a:avLst/>
          </a:prstGeom>
          <a:noFill/>
          <a:ln>
            <a:noFill/>
          </a:ln>
        </p:spPr>
        <p:txBody>
          <a:bodyPr spcFirstLastPara="1" wrap="square" lIns="91425" tIns="45700" rIns="91425" bIns="45700" anchor="ctr" anchorCtr="0">
            <a:noAutofit/>
          </a:bodyPr>
          <a:lstStyle/>
          <a:p>
            <a:pPr marL="0" lvl="0" indent="0"/>
            <a:r>
              <a:rPr lang="en-US" dirty="0">
                <a:solidFill>
                  <a:srgbClr val="3F3F3F"/>
                </a:solidFill>
                <a:latin typeface="Open Sans Semibold" panose="020B0606030504020204" pitchFamily="34" charset="0"/>
                <a:ea typeface="Open Sans Semibold" panose="020B0606030504020204" pitchFamily="34" charset="0"/>
                <a:cs typeface="Open Sans Semibold" panose="020B0606030504020204" pitchFamily="34" charset="0"/>
              </a:rPr>
              <a:t>Code Coverage with </a:t>
            </a:r>
            <a:r>
              <a:rPr lang="en-US" dirty="0" err="1">
                <a:solidFill>
                  <a:srgbClr val="3F3F3F"/>
                </a:solidFill>
                <a:latin typeface="Open Sans Semibold" panose="020B0606030504020204" pitchFamily="34" charset="0"/>
                <a:ea typeface="Open Sans Semibold" panose="020B0606030504020204" pitchFamily="34" charset="0"/>
                <a:cs typeface="Open Sans Semibold" panose="020B0606030504020204" pitchFamily="34" charset="0"/>
              </a:rPr>
              <a:t>JaCoCo</a:t>
            </a:r>
            <a:endParaRPr dirty="0">
              <a:solidFill>
                <a:srgbClr val="3F3F3F"/>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575" name="Google Shape;575;p101"/>
          <p:cNvSpPr txBox="1">
            <a:spLocks noGrp="1"/>
          </p:cNvSpPr>
          <p:nvPr>
            <p:ph type="body" idx="1"/>
          </p:nvPr>
        </p:nvSpPr>
        <p:spPr>
          <a:xfrm>
            <a:off x="1051821" y="3420160"/>
            <a:ext cx="12652200" cy="1280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700"/>
              <a:buNone/>
            </a:pPr>
            <a:r>
              <a:rPr lang="en-US" sz="2200" b="1" i="0" u="none" strike="noStrike" cap="none" dirty="0">
                <a:solidFill>
                  <a:schemeClr val="tx1">
                    <a:lumMod val="75000"/>
                    <a:lumOff val="25000"/>
                  </a:schemeClr>
                </a:solidFill>
                <a:latin typeface="Open Sans"/>
                <a:ea typeface="Open Sans"/>
                <a:cs typeface="Open Sans"/>
                <a:sym typeface="Open Sans"/>
              </a:rPr>
              <a:t>Problem Statement: </a:t>
            </a:r>
            <a:r>
              <a:rPr lang="en-US" dirty="0">
                <a:solidFill>
                  <a:schemeClr val="tx1">
                    <a:lumMod val="75000"/>
                    <a:lumOff val="25000"/>
                  </a:schemeClr>
                </a:solidFill>
                <a:highlight>
                  <a:srgbClr val="FFFFFF"/>
                </a:highlight>
              </a:rPr>
              <a:t>You are given a project to perform code coverage using </a:t>
            </a:r>
            <a:r>
              <a:rPr lang="en-US" dirty="0" err="1">
                <a:solidFill>
                  <a:schemeClr val="tx1">
                    <a:lumMod val="75000"/>
                    <a:lumOff val="25000"/>
                  </a:schemeClr>
                </a:solidFill>
                <a:highlight>
                  <a:srgbClr val="FFFFFF"/>
                </a:highlight>
              </a:rPr>
              <a:t>JaCoCo</a:t>
            </a:r>
            <a:r>
              <a:rPr lang="en-US" dirty="0">
                <a:solidFill>
                  <a:schemeClr val="tx1">
                    <a:lumMod val="75000"/>
                    <a:lumOff val="25000"/>
                  </a:schemeClr>
                </a:solidFill>
                <a:highlight>
                  <a:srgbClr val="FFFFFF"/>
                </a:highlight>
              </a:rPr>
              <a:t>.</a:t>
            </a:r>
            <a:endParaRPr dirty="0">
              <a:solidFill>
                <a:schemeClr val="tx1">
                  <a:lumMod val="75000"/>
                  <a:lumOff val="25000"/>
                </a:schemeClr>
              </a:solidFill>
              <a:highlight>
                <a:srgbClr val="FFFFFF"/>
              </a:highlight>
            </a:endParaRPr>
          </a:p>
          <a:p>
            <a:pPr marL="0" lvl="0" indent="0" algn="l" rtl="0">
              <a:lnSpc>
                <a:spcPct val="90000"/>
              </a:lnSpc>
              <a:spcBef>
                <a:spcPts val="0"/>
              </a:spcBef>
              <a:spcAft>
                <a:spcPts val="0"/>
              </a:spcAft>
              <a:buSzPts val="700"/>
              <a:buNone/>
            </a:pPr>
            <a:endParaRPr dirty="0">
              <a:solidFill>
                <a:schemeClr val="tx1">
                  <a:lumMod val="75000"/>
                  <a:lumOff val="25000"/>
                </a:schemeClr>
              </a:solidFill>
              <a:highlight>
                <a:srgbClr val="FFFFFF"/>
              </a:highlight>
            </a:endParaRPr>
          </a:p>
          <a:p>
            <a:pPr marL="457200" lvl="0" indent="-457200" algn="l" rtl="0">
              <a:lnSpc>
                <a:spcPct val="250000"/>
              </a:lnSpc>
              <a:spcBef>
                <a:spcPts val="0"/>
              </a:spcBef>
              <a:spcAft>
                <a:spcPts val="0"/>
              </a:spcAft>
              <a:buClr>
                <a:schemeClr val="dk1"/>
              </a:buClr>
              <a:buSzPts val="2200"/>
              <a:buFont typeface="Arial"/>
              <a:buNone/>
            </a:pPr>
            <a:r>
              <a:rPr lang="en-US" b="1" dirty="0">
                <a:solidFill>
                  <a:schemeClr val="tx1">
                    <a:lumMod val="75000"/>
                    <a:lumOff val="25000"/>
                  </a:schemeClr>
                </a:solidFill>
              </a:rPr>
              <a:t>Steps to perform:</a:t>
            </a:r>
            <a:endParaRPr b="1" dirty="0">
              <a:solidFill>
                <a:schemeClr val="tx1">
                  <a:lumMod val="75000"/>
                  <a:lumOff val="25000"/>
                </a:schemeClr>
              </a:solidFill>
            </a:endParaRPr>
          </a:p>
          <a:p>
            <a:pPr marL="457200" lvl="0" indent="-368300" algn="l" rtl="0">
              <a:lnSpc>
                <a:spcPct val="115000"/>
              </a:lnSpc>
              <a:spcBef>
                <a:spcPts val="1200"/>
              </a:spcBef>
              <a:spcAft>
                <a:spcPts val="0"/>
              </a:spcAft>
              <a:buSzPts val="2200"/>
              <a:buFont typeface="Open Sans"/>
              <a:buAutoNum type="arabicPeriod"/>
            </a:pPr>
            <a:r>
              <a:rPr lang="en-US" dirty="0">
                <a:solidFill>
                  <a:schemeClr val="tx1">
                    <a:lumMod val="75000"/>
                    <a:lumOff val="25000"/>
                  </a:schemeClr>
                </a:solidFill>
              </a:rPr>
              <a:t>Login to Jenkins.</a:t>
            </a:r>
            <a:endParaRPr dirty="0">
              <a:solidFill>
                <a:schemeClr val="tx1">
                  <a:lumMod val="75000"/>
                  <a:lumOff val="25000"/>
                </a:schemeClr>
              </a:solidFil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Add </a:t>
            </a:r>
            <a:r>
              <a:rPr lang="en-US" dirty="0" err="1">
                <a:solidFill>
                  <a:schemeClr val="tx1">
                    <a:lumMod val="75000"/>
                    <a:lumOff val="25000"/>
                  </a:schemeClr>
                </a:solidFill>
              </a:rPr>
              <a:t>JaCoCo</a:t>
            </a:r>
            <a:r>
              <a:rPr lang="en-US" dirty="0">
                <a:solidFill>
                  <a:schemeClr val="tx1">
                    <a:lumMod val="75000"/>
                    <a:lumOff val="25000"/>
                  </a:schemeClr>
                </a:solidFill>
              </a:rPr>
              <a:t> plugin in Jenkins.</a:t>
            </a:r>
            <a:endParaRPr sz="1400" dirty="0">
              <a:solidFill>
                <a:schemeClr val="tx1">
                  <a:lumMod val="75000"/>
                  <a:lumOff val="25000"/>
                </a:schemeClr>
              </a:solidFill>
              <a:latin typeface="Arial"/>
              <a:ea typeface="Arial"/>
              <a:cs typeface="Arial"/>
              <a:sym typeface="Aria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Add </a:t>
            </a:r>
            <a:r>
              <a:rPr lang="en-US" dirty="0" err="1">
                <a:solidFill>
                  <a:schemeClr val="tx1">
                    <a:lumMod val="75000"/>
                    <a:lumOff val="25000"/>
                  </a:schemeClr>
                </a:solidFill>
              </a:rPr>
              <a:t>JaCoCo</a:t>
            </a:r>
            <a:r>
              <a:rPr lang="en-US" dirty="0">
                <a:solidFill>
                  <a:schemeClr val="tx1">
                    <a:lumMod val="75000"/>
                    <a:lumOff val="25000"/>
                  </a:schemeClr>
                </a:solidFill>
              </a:rPr>
              <a:t> in Maven.</a:t>
            </a:r>
            <a:endParaRPr sz="1400" dirty="0">
              <a:solidFill>
                <a:schemeClr val="tx1">
                  <a:lumMod val="75000"/>
                  <a:lumOff val="25000"/>
                </a:schemeClr>
              </a:solidFill>
              <a:latin typeface="Arial"/>
              <a:ea typeface="Arial"/>
              <a:cs typeface="Arial"/>
              <a:sym typeface="Aria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Create Jenkins job for Maven.</a:t>
            </a:r>
            <a:endParaRPr dirty="0">
              <a:solidFill>
                <a:schemeClr val="tx1">
                  <a:lumMod val="75000"/>
                  <a:lumOff val="25000"/>
                </a:schemeClr>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7b4e49b99c_0_0"/>
          <p:cNvSpPr txBox="1">
            <a:spLocks noGrp="1"/>
          </p:cNvSpPr>
          <p:nvPr>
            <p:ph type="body" idx="1"/>
          </p:nvPr>
        </p:nvSpPr>
        <p:spPr>
          <a:xfrm>
            <a:off x="0" y="3858980"/>
            <a:ext cx="16256101" cy="480000"/>
          </a:xfrm>
          <a:prstGeom prst="rect">
            <a:avLst/>
          </a:prstGeom>
          <a:noFill/>
          <a:ln>
            <a:noFill/>
          </a:ln>
        </p:spPr>
        <p:txBody>
          <a:bodyPr spcFirstLastPara="1" wrap="square" lIns="91425" tIns="45700" rIns="91425" bIns="45700" anchor="ctr" anchorCtr="0">
            <a:noAutofit/>
          </a:bodyPr>
          <a:lstStyle/>
          <a:p>
            <a:pPr marL="0" lvl="0" indent="0">
              <a:lnSpc>
                <a:spcPct val="100000"/>
              </a:lnSpc>
              <a:buNone/>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Code Coverage with Clover</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7b4e49b99c_0_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Introduction to Clover</a:t>
            </a:r>
            <a:endParaRPr/>
          </a:p>
        </p:txBody>
      </p:sp>
      <p:sp>
        <p:nvSpPr>
          <p:cNvPr id="589" name="Google Shape;589;g7b4e49b99c_0_4"/>
          <p:cNvSpPr/>
          <p:nvPr/>
        </p:nvSpPr>
        <p:spPr>
          <a:xfrm>
            <a:off x="1306286" y="1188872"/>
            <a:ext cx="140331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Clover is a code coverage tool from Atlassian. </a:t>
            </a:r>
            <a:endParaRPr sz="2200" b="0"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It works well for projects with Maven, Ant, and Grails.</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590" name="Google Shape;590;g7b4e49b99c_0_4" descr="Image result for atlassian clover icon png"/>
          <p:cNvPicPr preferRelativeResize="0"/>
          <p:nvPr/>
        </p:nvPicPr>
        <p:blipFill rotWithShape="1">
          <a:blip r:embed="rId3">
            <a:alphaModFix/>
          </a:blip>
          <a:srcRect/>
          <a:stretch/>
        </p:blipFill>
        <p:spPr>
          <a:xfrm>
            <a:off x="10032206" y="4052492"/>
            <a:ext cx="4867139" cy="1054547"/>
          </a:xfrm>
          <a:prstGeom prst="rect">
            <a:avLst/>
          </a:prstGeom>
          <a:noFill/>
          <a:ln>
            <a:noFill/>
          </a:ln>
        </p:spPr>
      </p:pic>
      <p:sp>
        <p:nvSpPr>
          <p:cNvPr id="591" name="Google Shape;591;g7b4e49b99c_0_4"/>
          <p:cNvSpPr/>
          <p:nvPr/>
        </p:nvSpPr>
        <p:spPr>
          <a:xfrm>
            <a:off x="1208829" y="2560477"/>
            <a:ext cx="8127900" cy="48321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1" i="0" u="none" strike="noStrike" cap="none" dirty="0">
                <a:solidFill>
                  <a:schemeClr val="tx1">
                    <a:lumMod val="75000"/>
                    <a:lumOff val="25000"/>
                  </a:schemeClr>
                </a:solidFill>
                <a:latin typeface="Open Sans"/>
                <a:ea typeface="Open Sans"/>
                <a:cs typeface="Open Sans"/>
                <a:sym typeface="Open Sans"/>
              </a:rPr>
              <a:t>Clover</a:t>
            </a:r>
            <a:r>
              <a:rPr lang="en-US" sz="2200" b="0" i="0" u="none" strike="noStrike" cap="none" dirty="0">
                <a:solidFill>
                  <a:schemeClr val="tx1">
                    <a:lumMod val="75000"/>
                    <a:lumOff val="25000"/>
                  </a:schemeClr>
                </a:solidFill>
                <a:latin typeface="Open Sans"/>
                <a:ea typeface="Open Sans"/>
                <a:cs typeface="Open Sans"/>
                <a:sym typeface="Open Sans"/>
              </a:rPr>
              <a:t> is open source and does not require a license tier.</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1"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Its source code can be downloaded from </a:t>
            </a:r>
            <a:r>
              <a:rPr lang="en-US"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https://bitbucket.org/atlassian/clover. </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To run Clover as open source, clone and compile locally.</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It uses a shift-left approach to testing.</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1"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Clover works on Windows, Linux, </a:t>
            </a:r>
            <a:r>
              <a:rPr lang="en-US"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and Mac OS X operating systems.</a:t>
            </a:r>
            <a:endParaRPr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It is used in Java and</a:t>
            </a:r>
            <a:r>
              <a:rPr lang="en-US" sz="2200" b="0" i="0" u="none" strike="noStrike" cap="none" dirty="0">
                <a:solidFill>
                  <a:schemeClr val="tx1">
                    <a:lumMod val="75000"/>
                    <a:lumOff val="25000"/>
                  </a:schemeClr>
                </a:solidFill>
                <a:latin typeface="Open Sans"/>
                <a:ea typeface="Open Sans"/>
                <a:cs typeface="Open Sans"/>
                <a:sym typeface="Open Sans"/>
              </a:rPr>
              <a:t> Groovy for code coverage. </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Redundant tests are noted through a </a:t>
            </a:r>
            <a:r>
              <a:rPr lang="en-US" sz="2200" b="1"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per-test</a:t>
            </a:r>
            <a:r>
              <a:rPr lang="en-US"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 coverage </a:t>
            </a:r>
            <a:r>
              <a:rPr lang="en-US" sz="2200" b="0" i="0" u="none" strike="noStrike" cap="none" dirty="0">
                <a:solidFill>
                  <a:schemeClr val="tx1">
                    <a:lumMod val="75000"/>
                    <a:lumOff val="25000"/>
                  </a:schemeClr>
                </a:solidFill>
                <a:latin typeface="Open Sans"/>
                <a:ea typeface="Open Sans"/>
                <a:cs typeface="Open Sans"/>
                <a:sym typeface="Open Sans"/>
              </a:rPr>
              <a:t>feature.</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7" name="Google Shape;39;p26">
            <a:extLst>
              <a:ext uri="{FF2B5EF4-FFF2-40B4-BE49-F238E27FC236}">
                <a16:creationId xmlns:a16="http://schemas.microsoft.com/office/drawing/2014/main" id="{5E38EC2B-E24E-4DCF-B21D-5103C2EA6613}"/>
              </a:ext>
            </a:extLst>
          </p:cNvPr>
          <p:cNvPicPr preferRelativeResize="0"/>
          <p:nvPr/>
        </p:nvPicPr>
        <p:blipFill rotWithShape="1">
          <a:blip r:embed="rId4">
            <a:alphaModFix/>
          </a:blip>
          <a:srcRect t="6807" b="6798"/>
          <a:stretch/>
        </p:blipFill>
        <p:spPr>
          <a:xfrm>
            <a:off x="4854083" y="797822"/>
            <a:ext cx="6863151" cy="101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7b4e49b99c_0_1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Adding Clover in Maven</a:t>
            </a:r>
            <a:endParaRPr/>
          </a:p>
        </p:txBody>
      </p:sp>
      <p:sp>
        <p:nvSpPr>
          <p:cNvPr id="599" name="Google Shape;599;g7b4e49b99c_0_13"/>
          <p:cNvSpPr txBox="1"/>
          <p:nvPr/>
        </p:nvSpPr>
        <p:spPr>
          <a:xfrm>
            <a:off x="1735496" y="1259632"/>
            <a:ext cx="13100101"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To add Clover in a Maven project, add the following Maven dependency in </a:t>
            </a:r>
            <a:r>
              <a:rPr lang="en-US" sz="2200" b="1" i="0" u="none" strike="noStrike" cap="none" dirty="0">
                <a:solidFill>
                  <a:schemeClr val="tx1">
                    <a:lumMod val="75000"/>
                    <a:lumOff val="25000"/>
                  </a:schemeClr>
                </a:solidFill>
                <a:latin typeface="Open Sans"/>
                <a:ea typeface="Open Sans"/>
                <a:cs typeface="Open Sans"/>
                <a:sym typeface="Open Sans"/>
              </a:rPr>
              <a:t>pom.xml:</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600" name="Google Shape;600;g7b4e49b99c_0_13"/>
          <p:cNvSpPr/>
          <p:nvPr/>
        </p:nvSpPr>
        <p:spPr>
          <a:xfrm>
            <a:off x="982600" y="2587725"/>
            <a:ext cx="8575800" cy="517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&lt;build&gt;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&lt;plugins&gt;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&lt;plugin&gt;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a:t>
            </a:r>
            <a:r>
              <a:rPr lang="en-US" sz="2200" b="1" i="0" u="none" strike="noStrike" cap="none" dirty="0" err="1">
                <a:solidFill>
                  <a:schemeClr val="tx1">
                    <a:lumMod val="75000"/>
                    <a:lumOff val="25000"/>
                  </a:schemeClr>
                </a:solidFill>
                <a:latin typeface="Open Sans"/>
                <a:ea typeface="Open Sans"/>
                <a:cs typeface="Open Sans"/>
                <a:sym typeface="Open Sans"/>
              </a:rPr>
              <a:t>groupId</a:t>
            </a:r>
            <a:r>
              <a:rPr lang="en-US" sz="2200" b="1" i="0" u="none" strike="noStrike" cap="none" dirty="0">
                <a:solidFill>
                  <a:schemeClr val="tx1">
                    <a:lumMod val="75000"/>
                    <a:lumOff val="25000"/>
                  </a:schemeClr>
                </a:solidFill>
                <a:latin typeface="Open Sans"/>
                <a:ea typeface="Open Sans"/>
                <a:cs typeface="Open Sans"/>
                <a:sym typeface="Open Sans"/>
              </a:rPr>
              <a:t>&gt;</a:t>
            </a:r>
            <a:r>
              <a:rPr lang="en-US" sz="2200" b="1" i="0" u="none" strike="noStrike" cap="none" dirty="0" err="1">
                <a:solidFill>
                  <a:schemeClr val="tx1">
                    <a:lumMod val="75000"/>
                    <a:lumOff val="25000"/>
                  </a:schemeClr>
                </a:solidFill>
                <a:latin typeface="Open Sans"/>
                <a:ea typeface="Open Sans"/>
                <a:cs typeface="Open Sans"/>
                <a:sym typeface="Open Sans"/>
              </a:rPr>
              <a:t>com.atlassian.maven.plugins</a:t>
            </a:r>
            <a:r>
              <a:rPr lang="en-US" sz="2200" b="1" i="0" u="none" strike="noStrike" cap="none" dirty="0">
                <a:solidFill>
                  <a:schemeClr val="tx1">
                    <a:lumMod val="75000"/>
                    <a:lumOff val="25000"/>
                  </a:schemeClr>
                </a:solidFill>
                <a:latin typeface="Open Sans"/>
                <a:ea typeface="Open Sans"/>
                <a:cs typeface="Open Sans"/>
                <a:sym typeface="Open Sans"/>
              </a:rPr>
              <a:t>&lt;/</a:t>
            </a:r>
            <a:r>
              <a:rPr lang="en-US" sz="2200" b="1" i="0" u="none" strike="noStrike" cap="none" dirty="0" err="1">
                <a:solidFill>
                  <a:schemeClr val="tx1">
                    <a:lumMod val="75000"/>
                    <a:lumOff val="25000"/>
                  </a:schemeClr>
                </a:solidFill>
                <a:latin typeface="Open Sans"/>
                <a:ea typeface="Open Sans"/>
                <a:cs typeface="Open Sans"/>
                <a:sym typeface="Open Sans"/>
              </a:rPr>
              <a:t>groupId</a:t>
            </a:r>
            <a:r>
              <a:rPr lang="en-US" sz="2200" b="1" i="0" u="none" strike="noStrike" cap="none" dirty="0">
                <a:solidFill>
                  <a:schemeClr val="tx1">
                    <a:lumMod val="75000"/>
                    <a:lumOff val="25000"/>
                  </a:schemeClr>
                </a:solidFill>
                <a:latin typeface="Open Sans"/>
                <a:ea typeface="Open Sans"/>
                <a:cs typeface="Open Sans"/>
                <a:sym typeface="Open Sans"/>
              </a:rPr>
              <a:t>&gt;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a:t>
            </a:r>
            <a:r>
              <a:rPr lang="en-US" sz="2200" b="1" i="0" u="none" strike="noStrike" cap="none" dirty="0" err="1">
                <a:solidFill>
                  <a:schemeClr val="tx1">
                    <a:lumMod val="75000"/>
                    <a:lumOff val="25000"/>
                  </a:schemeClr>
                </a:solidFill>
                <a:latin typeface="Open Sans"/>
                <a:ea typeface="Open Sans"/>
                <a:cs typeface="Open Sans"/>
                <a:sym typeface="Open Sans"/>
              </a:rPr>
              <a:t>artifactId</a:t>
            </a:r>
            <a:r>
              <a:rPr lang="en-US" sz="2200" b="1" i="0" u="none" strike="noStrike" cap="none" dirty="0">
                <a:solidFill>
                  <a:schemeClr val="tx1">
                    <a:lumMod val="75000"/>
                    <a:lumOff val="25000"/>
                  </a:schemeClr>
                </a:solidFill>
                <a:latin typeface="Open Sans"/>
                <a:ea typeface="Open Sans"/>
                <a:cs typeface="Open Sans"/>
                <a:sym typeface="Open Sans"/>
              </a:rPr>
              <a:t>&gt;maven-clover2-plugin&lt;/</a:t>
            </a:r>
            <a:r>
              <a:rPr lang="en-US" sz="2200" b="1" i="0" u="none" strike="noStrike" cap="none" dirty="0" err="1">
                <a:solidFill>
                  <a:schemeClr val="tx1">
                    <a:lumMod val="75000"/>
                    <a:lumOff val="25000"/>
                  </a:schemeClr>
                </a:solidFill>
                <a:latin typeface="Open Sans"/>
                <a:ea typeface="Open Sans"/>
                <a:cs typeface="Open Sans"/>
                <a:sym typeface="Open Sans"/>
              </a:rPr>
              <a:t>artifactId</a:t>
            </a:r>
            <a:r>
              <a:rPr lang="en-US" sz="2200" b="1" i="0" u="none" strike="noStrike" cap="none" dirty="0">
                <a:solidFill>
                  <a:schemeClr val="tx1">
                    <a:lumMod val="75000"/>
                    <a:lumOff val="25000"/>
                  </a:schemeClr>
                </a:solidFill>
                <a:latin typeface="Open Sans"/>
                <a:ea typeface="Open Sans"/>
                <a:cs typeface="Open Sans"/>
                <a:sym typeface="Open Sans"/>
              </a:rPr>
              <a:t>&gt;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&lt;version&gt;3.0.4&lt;/version&gt;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&lt;configuration&gt;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a:t>
            </a:r>
            <a:r>
              <a:rPr lang="en-US" sz="2200" b="1" i="0" u="none" strike="noStrike" cap="none" dirty="0" err="1">
                <a:solidFill>
                  <a:schemeClr val="tx1">
                    <a:lumMod val="75000"/>
                    <a:lumOff val="25000"/>
                  </a:schemeClr>
                </a:solidFill>
                <a:latin typeface="Open Sans"/>
                <a:ea typeface="Open Sans"/>
                <a:cs typeface="Open Sans"/>
                <a:sym typeface="Open Sans"/>
              </a:rPr>
              <a:t>includesTestSourceRoots</a:t>
            </a:r>
            <a:r>
              <a:rPr lang="en-US" sz="2200" b="1" i="0" u="none" strike="noStrike" cap="none" dirty="0">
                <a:solidFill>
                  <a:schemeClr val="tx1">
                    <a:lumMod val="75000"/>
                    <a:lumOff val="25000"/>
                  </a:schemeClr>
                </a:solidFill>
                <a:latin typeface="Open Sans"/>
                <a:ea typeface="Open Sans"/>
                <a:cs typeface="Open Sans"/>
                <a:sym typeface="Open Sans"/>
              </a:rPr>
              <a:t>&gt;false&lt;/</a:t>
            </a:r>
            <a:r>
              <a:rPr lang="en-US" sz="2200" b="1" i="0" u="none" strike="noStrike" cap="none" dirty="0" err="1">
                <a:solidFill>
                  <a:schemeClr val="tx1">
                    <a:lumMod val="75000"/>
                    <a:lumOff val="25000"/>
                  </a:schemeClr>
                </a:solidFill>
                <a:latin typeface="Open Sans"/>
                <a:ea typeface="Open Sans"/>
                <a:cs typeface="Open Sans"/>
                <a:sym typeface="Open Sans"/>
              </a:rPr>
              <a:t>includesTestSourceRoots</a:t>
            </a:r>
            <a:r>
              <a:rPr lang="en-US" sz="2200" b="1" i="0" u="none" strike="noStrike" cap="none" dirty="0">
                <a:solidFill>
                  <a:schemeClr val="tx1">
                    <a:lumMod val="75000"/>
                    <a:lumOff val="25000"/>
                  </a:schemeClr>
                </a:solidFill>
                <a:latin typeface="Open Sans"/>
                <a:ea typeface="Open Sans"/>
                <a:cs typeface="Open Sans"/>
                <a:sym typeface="Open Sans"/>
              </a:rPr>
              <a:t>&gt;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a:t>
            </a:r>
            <a:r>
              <a:rPr lang="en-US" sz="2200" b="1" i="0" u="none" strike="noStrike" cap="none" dirty="0" err="1">
                <a:solidFill>
                  <a:schemeClr val="tx1">
                    <a:lumMod val="75000"/>
                    <a:lumOff val="25000"/>
                  </a:schemeClr>
                </a:solidFill>
                <a:latin typeface="Open Sans"/>
                <a:ea typeface="Open Sans"/>
                <a:cs typeface="Open Sans"/>
                <a:sym typeface="Open Sans"/>
              </a:rPr>
              <a:t>generateXml</a:t>
            </a:r>
            <a:r>
              <a:rPr lang="en-US" sz="2200" b="1" i="0" u="none" strike="noStrike" cap="none" dirty="0">
                <a:solidFill>
                  <a:schemeClr val="tx1">
                    <a:lumMod val="75000"/>
                    <a:lumOff val="25000"/>
                  </a:schemeClr>
                </a:solidFill>
                <a:latin typeface="Open Sans"/>
                <a:ea typeface="Open Sans"/>
                <a:cs typeface="Open Sans"/>
                <a:sym typeface="Open Sans"/>
              </a:rPr>
              <a:t>&gt;true&lt;/</a:t>
            </a:r>
            <a:r>
              <a:rPr lang="en-US" sz="2200" b="1" i="0" u="none" strike="noStrike" cap="none" dirty="0" err="1">
                <a:solidFill>
                  <a:schemeClr val="tx1">
                    <a:lumMod val="75000"/>
                    <a:lumOff val="25000"/>
                  </a:schemeClr>
                </a:solidFill>
                <a:latin typeface="Open Sans"/>
                <a:ea typeface="Open Sans"/>
                <a:cs typeface="Open Sans"/>
                <a:sym typeface="Open Sans"/>
              </a:rPr>
              <a:t>generateXml</a:t>
            </a:r>
            <a:r>
              <a:rPr lang="en-US" sz="2200" b="1" i="0" u="none" strike="noStrike" cap="none" dirty="0">
                <a:solidFill>
                  <a:schemeClr val="tx1">
                    <a:lumMod val="75000"/>
                    <a:lumOff val="25000"/>
                  </a:schemeClr>
                </a:solidFill>
                <a:latin typeface="Open Sans"/>
                <a:ea typeface="Open Sans"/>
                <a:cs typeface="Open Sans"/>
                <a:sym typeface="Open Sans"/>
              </a:rPr>
              <a:t>&gt;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&lt;/configuration&gt;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&lt;/plugin&gt;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&lt;/plugins&gt;</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&lt;/build&gt;</a:t>
            </a:r>
            <a:endParaRPr sz="2200" b="1" i="0" u="none" strike="noStrike" cap="none" dirty="0">
              <a:solidFill>
                <a:schemeClr val="tx1">
                  <a:lumMod val="75000"/>
                  <a:lumOff val="25000"/>
                </a:schemeClr>
              </a:solidFill>
              <a:latin typeface="Open Sans"/>
              <a:ea typeface="Open Sans"/>
              <a:cs typeface="Open Sans"/>
              <a:sym typeface="Open Sans"/>
            </a:endParaRPr>
          </a:p>
        </p:txBody>
      </p:sp>
      <p:sp>
        <p:nvSpPr>
          <p:cNvPr id="601" name="Google Shape;601;g7b4e49b99c_0_13"/>
          <p:cNvSpPr/>
          <p:nvPr/>
        </p:nvSpPr>
        <p:spPr>
          <a:xfrm>
            <a:off x="9497760" y="2766209"/>
            <a:ext cx="6119072" cy="4070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This dependency  enables and generates both HTML and XML reports, which include the combined data of a Maven project. It works even if the project contains different modules.</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To integrate Clover in Jenkins, download and install Clover plugin from the </a:t>
            </a:r>
            <a:r>
              <a:rPr lang="en-US" sz="2200" b="1" i="0" u="none" strike="noStrike" cap="none" dirty="0">
                <a:solidFill>
                  <a:schemeClr val="tx1">
                    <a:lumMod val="75000"/>
                    <a:lumOff val="25000"/>
                  </a:schemeClr>
                </a:solidFill>
                <a:latin typeface="Open Sans"/>
                <a:ea typeface="Open Sans"/>
                <a:cs typeface="Open Sans"/>
                <a:sym typeface="Open Sans"/>
              </a:rPr>
              <a:t>Manage Plugin </a:t>
            </a:r>
            <a:r>
              <a:rPr lang="en-US"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option</a:t>
            </a:r>
            <a:r>
              <a:rPr lang="en-US" sz="2200" b="0" i="0" u="none" strike="noStrike" cap="none" dirty="0">
                <a:solidFill>
                  <a:schemeClr val="tx1">
                    <a:lumMod val="75000"/>
                    <a:lumOff val="25000"/>
                  </a:schemeClr>
                </a:solidFill>
                <a:latin typeface="Open Sans"/>
                <a:ea typeface="Open Sans"/>
                <a:cs typeface="Open Sans"/>
                <a:sym typeface="Open Sans"/>
              </a:rPr>
              <a:t>.</a:t>
            </a:r>
            <a:endParaRPr sz="1400" b="0" i="0" u="none" strike="noStrike" cap="none" dirty="0">
              <a:solidFill>
                <a:schemeClr val="tx1">
                  <a:lumMod val="75000"/>
                  <a:lumOff val="25000"/>
                </a:schemeClr>
              </a:solidFill>
              <a:sym typeface="Arial"/>
            </a:endParaRPr>
          </a:p>
        </p:txBody>
      </p:sp>
      <p:pic>
        <p:nvPicPr>
          <p:cNvPr id="7" name="Google Shape;39;p26">
            <a:extLst>
              <a:ext uri="{FF2B5EF4-FFF2-40B4-BE49-F238E27FC236}">
                <a16:creationId xmlns:a16="http://schemas.microsoft.com/office/drawing/2014/main" id="{2A6335D2-CBA7-40A3-B2A2-01DEBC51218B}"/>
              </a:ext>
            </a:extLst>
          </p:cNvPr>
          <p:cNvPicPr preferRelativeResize="0"/>
          <p:nvPr/>
        </p:nvPicPr>
        <p:blipFill rotWithShape="1">
          <a:blip r:embed="rId3">
            <a:alphaModFix/>
          </a:blip>
          <a:srcRect t="6807" b="6798"/>
          <a:stretch/>
        </p:blipFill>
        <p:spPr>
          <a:xfrm>
            <a:off x="4510925" y="797822"/>
            <a:ext cx="7549466" cy="101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7b4e49b99c_0_2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Running Clover</a:t>
            </a:r>
            <a:endParaRPr/>
          </a:p>
        </p:txBody>
      </p:sp>
      <p:sp>
        <p:nvSpPr>
          <p:cNvPr id="609" name="Google Shape;609;g7b4e49b99c_0_22"/>
          <p:cNvSpPr txBox="1"/>
          <p:nvPr/>
        </p:nvSpPr>
        <p:spPr>
          <a:xfrm>
            <a:off x="1735496" y="1260880"/>
            <a:ext cx="13100101"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There are four major steps for executing Clover in the project:</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610" name="Google Shape;610;g7b4e49b99c_0_22"/>
          <p:cNvSpPr txBox="1"/>
          <p:nvPr/>
        </p:nvSpPr>
        <p:spPr>
          <a:xfrm>
            <a:off x="645765" y="2058398"/>
            <a:ext cx="4936800" cy="43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Instrument </a:t>
            </a:r>
            <a:r>
              <a:rPr lang="en-US" sz="2200" b="1" i="0" u="none" strike="noStrike" cap="none">
                <a:solidFill>
                  <a:schemeClr val="tx1">
                    <a:lumMod val="75000"/>
                    <a:lumOff val="25000"/>
                  </a:schemeClr>
                </a:solidFill>
                <a:latin typeface="Open Sans"/>
                <a:ea typeface="Open Sans"/>
                <a:cs typeface="Open Sans"/>
                <a:sym typeface="Open Sans"/>
              </a:rPr>
              <a:t>your application</a:t>
            </a:r>
            <a:endParaRPr sz="1400" b="0" i="0" u="none" strike="noStrike" cap="none">
              <a:solidFill>
                <a:schemeClr val="tx1">
                  <a:lumMod val="75000"/>
                  <a:lumOff val="25000"/>
                </a:schemeClr>
              </a:solidFill>
              <a:sym typeface="Arial"/>
            </a:endParaRPr>
          </a:p>
        </p:txBody>
      </p:sp>
      <p:sp>
        <p:nvSpPr>
          <p:cNvPr id="611" name="Google Shape;611;g7b4e49b99c_0_22"/>
          <p:cNvSpPr txBox="1"/>
          <p:nvPr/>
        </p:nvSpPr>
        <p:spPr>
          <a:xfrm>
            <a:off x="10689786" y="2708886"/>
            <a:ext cx="4270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Run tests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612" name="Google Shape;612;g7b4e49b99c_0_22"/>
          <p:cNvSpPr/>
          <p:nvPr/>
        </p:nvSpPr>
        <p:spPr>
          <a:xfrm flipH="1">
            <a:off x="5850743" y="1782958"/>
            <a:ext cx="4853093" cy="5468673"/>
          </a:xfrm>
          <a:custGeom>
            <a:avLst/>
            <a:gdLst/>
            <a:ahLst/>
            <a:cxnLst/>
            <a:rect l="l" t="t" r="r" b="b"/>
            <a:pathLst>
              <a:path w="1776" h="2001" extrusionOk="0">
                <a:moveTo>
                  <a:pt x="840" y="648"/>
                </a:moveTo>
                <a:cubicBezTo>
                  <a:pt x="872" y="590"/>
                  <a:pt x="932" y="555"/>
                  <a:pt x="997" y="555"/>
                </a:cubicBezTo>
                <a:cubicBezTo>
                  <a:pt x="1044" y="555"/>
                  <a:pt x="1089" y="573"/>
                  <a:pt x="1123" y="606"/>
                </a:cubicBezTo>
                <a:cubicBezTo>
                  <a:pt x="1193" y="691"/>
                  <a:pt x="1296" y="739"/>
                  <a:pt x="1406" y="739"/>
                </a:cubicBezTo>
                <a:cubicBezTo>
                  <a:pt x="1610" y="739"/>
                  <a:pt x="1776" y="573"/>
                  <a:pt x="1776" y="370"/>
                </a:cubicBezTo>
                <a:cubicBezTo>
                  <a:pt x="1776" y="166"/>
                  <a:pt x="1610" y="0"/>
                  <a:pt x="1406" y="0"/>
                </a:cubicBezTo>
                <a:cubicBezTo>
                  <a:pt x="1322" y="0"/>
                  <a:pt x="1239" y="30"/>
                  <a:pt x="1174" y="83"/>
                </a:cubicBezTo>
                <a:cubicBezTo>
                  <a:pt x="1111" y="133"/>
                  <a:pt x="1067" y="204"/>
                  <a:pt x="1048" y="281"/>
                </a:cubicBezTo>
                <a:cubicBezTo>
                  <a:pt x="1047" y="283"/>
                  <a:pt x="1047" y="283"/>
                  <a:pt x="1047" y="283"/>
                </a:cubicBezTo>
                <a:cubicBezTo>
                  <a:pt x="1021" y="357"/>
                  <a:pt x="951" y="406"/>
                  <a:pt x="873" y="406"/>
                </a:cubicBezTo>
                <a:cubicBezTo>
                  <a:pt x="839" y="406"/>
                  <a:pt x="807" y="397"/>
                  <a:pt x="778" y="380"/>
                </a:cubicBezTo>
                <a:cubicBezTo>
                  <a:pt x="708" y="286"/>
                  <a:pt x="589" y="228"/>
                  <a:pt x="467" y="228"/>
                </a:cubicBezTo>
                <a:cubicBezTo>
                  <a:pt x="263" y="228"/>
                  <a:pt x="98" y="394"/>
                  <a:pt x="98" y="597"/>
                </a:cubicBezTo>
                <a:cubicBezTo>
                  <a:pt x="98" y="801"/>
                  <a:pt x="263" y="967"/>
                  <a:pt x="467" y="967"/>
                </a:cubicBezTo>
                <a:cubicBezTo>
                  <a:pt x="494" y="967"/>
                  <a:pt x="521" y="964"/>
                  <a:pt x="547" y="959"/>
                </a:cubicBezTo>
                <a:cubicBezTo>
                  <a:pt x="548" y="959"/>
                  <a:pt x="548" y="959"/>
                  <a:pt x="548" y="959"/>
                </a:cubicBezTo>
                <a:cubicBezTo>
                  <a:pt x="552" y="959"/>
                  <a:pt x="555" y="959"/>
                  <a:pt x="558" y="959"/>
                </a:cubicBezTo>
                <a:cubicBezTo>
                  <a:pt x="701" y="959"/>
                  <a:pt x="818" y="1071"/>
                  <a:pt x="825" y="1212"/>
                </a:cubicBezTo>
                <a:cubicBezTo>
                  <a:pt x="824" y="1241"/>
                  <a:pt x="824" y="1241"/>
                  <a:pt x="824" y="1241"/>
                </a:cubicBezTo>
                <a:cubicBezTo>
                  <a:pt x="817" y="1313"/>
                  <a:pt x="753" y="1370"/>
                  <a:pt x="680" y="1370"/>
                </a:cubicBezTo>
                <a:cubicBezTo>
                  <a:pt x="656" y="1370"/>
                  <a:pt x="631" y="1364"/>
                  <a:pt x="610" y="1352"/>
                </a:cubicBezTo>
                <a:cubicBezTo>
                  <a:pt x="543" y="1294"/>
                  <a:pt x="458" y="1262"/>
                  <a:pt x="369" y="1262"/>
                </a:cubicBezTo>
                <a:cubicBezTo>
                  <a:pt x="165" y="1262"/>
                  <a:pt x="0" y="1428"/>
                  <a:pt x="0" y="1632"/>
                </a:cubicBezTo>
                <a:cubicBezTo>
                  <a:pt x="0" y="1835"/>
                  <a:pt x="165" y="2001"/>
                  <a:pt x="369" y="2001"/>
                </a:cubicBezTo>
                <a:cubicBezTo>
                  <a:pt x="457" y="2001"/>
                  <a:pt x="543" y="1969"/>
                  <a:pt x="610" y="1912"/>
                </a:cubicBezTo>
                <a:cubicBezTo>
                  <a:pt x="675" y="1855"/>
                  <a:pt x="719" y="1777"/>
                  <a:pt x="733" y="1692"/>
                </a:cubicBezTo>
                <a:cubicBezTo>
                  <a:pt x="749" y="1624"/>
                  <a:pt x="810" y="1575"/>
                  <a:pt x="880" y="1575"/>
                </a:cubicBezTo>
                <a:cubicBezTo>
                  <a:pt x="907" y="1575"/>
                  <a:pt x="933" y="1582"/>
                  <a:pt x="956" y="1595"/>
                </a:cubicBezTo>
                <a:cubicBezTo>
                  <a:pt x="960" y="1597"/>
                  <a:pt x="960" y="1597"/>
                  <a:pt x="960" y="1597"/>
                </a:cubicBezTo>
                <a:cubicBezTo>
                  <a:pt x="1025" y="1649"/>
                  <a:pt x="1106" y="1678"/>
                  <a:pt x="1189" y="1678"/>
                </a:cubicBezTo>
                <a:cubicBezTo>
                  <a:pt x="1393" y="1678"/>
                  <a:pt x="1559" y="1512"/>
                  <a:pt x="1559" y="1308"/>
                </a:cubicBezTo>
                <a:cubicBezTo>
                  <a:pt x="1559" y="1105"/>
                  <a:pt x="1393" y="939"/>
                  <a:pt x="1189" y="939"/>
                </a:cubicBezTo>
                <a:cubicBezTo>
                  <a:pt x="1159" y="939"/>
                  <a:pt x="1129" y="943"/>
                  <a:pt x="1100" y="950"/>
                </a:cubicBezTo>
                <a:cubicBezTo>
                  <a:pt x="1066" y="960"/>
                  <a:pt x="1066" y="960"/>
                  <a:pt x="1066" y="960"/>
                </a:cubicBezTo>
                <a:cubicBezTo>
                  <a:pt x="1064" y="960"/>
                  <a:pt x="1062" y="961"/>
                  <a:pt x="1060" y="962"/>
                </a:cubicBezTo>
                <a:cubicBezTo>
                  <a:pt x="1056" y="964"/>
                  <a:pt x="1051" y="966"/>
                  <a:pt x="1046" y="968"/>
                </a:cubicBezTo>
                <a:cubicBezTo>
                  <a:pt x="1027" y="975"/>
                  <a:pt x="1006" y="978"/>
                  <a:pt x="985" y="978"/>
                </a:cubicBezTo>
                <a:cubicBezTo>
                  <a:pt x="907" y="978"/>
                  <a:pt x="811" y="831"/>
                  <a:pt x="825" y="706"/>
                </a:cubicBezTo>
                <a:cubicBezTo>
                  <a:pt x="828" y="687"/>
                  <a:pt x="836" y="668"/>
                  <a:pt x="840" y="648"/>
                </a:cubicBezTo>
              </a:path>
            </a:pathLst>
          </a:custGeom>
          <a:solidFill>
            <a:srgbClr val="E6E6E6"/>
          </a:solidFill>
          <a:ln>
            <a:noFill/>
          </a:ln>
        </p:spPr>
        <p:txBody>
          <a:bodyPr spcFirstLastPara="1" wrap="square" lIns="162525" tIns="81250" rIns="162525" bIns="81250" anchor="t" anchorCtr="0">
            <a:noAutofit/>
          </a:bodyPr>
          <a:lstStyle/>
          <a:p>
            <a:pPr marL="0" marR="0" lvl="0" indent="0" algn="l" rtl="0">
              <a:lnSpc>
                <a:spcPct val="100000"/>
              </a:lnSpc>
              <a:spcBef>
                <a:spcPts val="0"/>
              </a:spcBef>
              <a:spcAft>
                <a:spcPts val="0"/>
              </a:spcAft>
              <a:buClr>
                <a:srgbClr val="000000"/>
              </a:buClr>
              <a:buSzPts val="3199"/>
              <a:buFont typeface="Arial"/>
              <a:buNone/>
            </a:pPr>
            <a:endParaRPr sz="3199" b="0" i="0" u="none" strike="noStrike" cap="none">
              <a:solidFill>
                <a:schemeClr val="tx1">
                  <a:lumMod val="75000"/>
                  <a:lumOff val="25000"/>
                </a:schemeClr>
              </a:solidFill>
              <a:latin typeface="Calibri"/>
              <a:ea typeface="Calibri"/>
              <a:cs typeface="Calibri"/>
              <a:sym typeface="Calibri"/>
            </a:endParaRPr>
          </a:p>
        </p:txBody>
      </p:sp>
      <p:sp>
        <p:nvSpPr>
          <p:cNvPr id="613" name="Google Shape;613;g7b4e49b99c_0_22"/>
          <p:cNvSpPr txBox="1"/>
          <p:nvPr/>
        </p:nvSpPr>
        <p:spPr>
          <a:xfrm>
            <a:off x="10940088" y="5603253"/>
            <a:ext cx="5244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Generate reports</a:t>
            </a:r>
            <a:endParaRPr sz="2200" b="1" i="0" u="none" strike="noStrike" cap="none">
              <a:solidFill>
                <a:schemeClr val="tx1">
                  <a:lumMod val="75000"/>
                  <a:lumOff val="25000"/>
                </a:schemeClr>
              </a:solidFill>
              <a:latin typeface="Open Sans"/>
              <a:ea typeface="Open Sans"/>
              <a:cs typeface="Open Sans"/>
              <a:sym typeface="Open Sans"/>
            </a:endParaRPr>
          </a:p>
        </p:txBody>
      </p:sp>
      <p:sp>
        <p:nvSpPr>
          <p:cNvPr id="614" name="Google Shape;614;g7b4e49b99c_0_22"/>
          <p:cNvSpPr txBox="1"/>
          <p:nvPr/>
        </p:nvSpPr>
        <p:spPr>
          <a:xfrm>
            <a:off x="789757" y="4718733"/>
            <a:ext cx="5411700" cy="43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Aggregate the test data</a:t>
            </a:r>
            <a:endParaRPr sz="2200" b="1" i="0" u="none" strike="noStrike" cap="none">
              <a:solidFill>
                <a:schemeClr val="tx1">
                  <a:lumMod val="75000"/>
                  <a:lumOff val="25000"/>
                </a:schemeClr>
              </a:solidFill>
              <a:latin typeface="Open Sans"/>
              <a:ea typeface="Open Sans"/>
              <a:cs typeface="Open Sans"/>
              <a:sym typeface="Open Sans"/>
            </a:endParaRPr>
          </a:p>
        </p:txBody>
      </p:sp>
      <p:grpSp>
        <p:nvGrpSpPr>
          <p:cNvPr id="615" name="Google Shape;615;g7b4e49b99c_0_22"/>
          <p:cNvGrpSpPr/>
          <p:nvPr/>
        </p:nvGrpSpPr>
        <p:grpSpPr>
          <a:xfrm>
            <a:off x="8930868" y="5489032"/>
            <a:ext cx="1504499" cy="1504499"/>
            <a:chOff x="8781927" y="5975415"/>
            <a:chExt cx="1504800" cy="1504800"/>
          </a:xfrm>
        </p:grpSpPr>
        <p:sp>
          <p:nvSpPr>
            <p:cNvPr id="616" name="Google Shape;616;g7b4e49b99c_0_22"/>
            <p:cNvSpPr/>
            <p:nvPr/>
          </p:nvSpPr>
          <p:spPr>
            <a:xfrm flipH="1">
              <a:off x="8781927" y="5975415"/>
              <a:ext cx="1504800" cy="1504800"/>
            </a:xfrm>
            <a:prstGeom prst="ellipse">
              <a:avLst/>
            </a:prstGeom>
            <a:solidFill>
              <a:srgbClr val="4CD0C3"/>
            </a:solidFill>
            <a:ln w="76200" cap="flat" cmpd="sng">
              <a:solidFill>
                <a:srgbClr val="92E2DA"/>
              </a:solidFill>
              <a:prstDash val="solid"/>
              <a:round/>
              <a:headEnd type="none" w="sm" len="sm"/>
              <a:tailEnd type="none" w="sm" len="sm"/>
            </a:ln>
          </p:spPr>
          <p:txBody>
            <a:bodyPr spcFirstLastPara="1" wrap="square" lIns="162525" tIns="81250" rIns="162525" bIns="81250" anchor="t" anchorCtr="0">
              <a:noAutofit/>
            </a:bodyPr>
            <a:lstStyle/>
            <a:p>
              <a:pPr marL="0" marR="0" lvl="0" indent="0" algn="l" rtl="0">
                <a:lnSpc>
                  <a:spcPct val="100000"/>
                </a:lnSpc>
                <a:spcBef>
                  <a:spcPts val="0"/>
                </a:spcBef>
                <a:spcAft>
                  <a:spcPts val="0"/>
                </a:spcAft>
                <a:buClr>
                  <a:srgbClr val="000000"/>
                </a:buClr>
                <a:buSzPts val="3199"/>
                <a:buFont typeface="Arial"/>
                <a:buNone/>
              </a:pPr>
              <a:endParaRPr sz="3199" b="0" i="0" u="none" strike="noStrike" cap="none">
                <a:solidFill>
                  <a:schemeClr val="tx1">
                    <a:lumMod val="75000"/>
                    <a:lumOff val="25000"/>
                  </a:schemeClr>
                </a:solidFill>
                <a:latin typeface="Calibri"/>
                <a:ea typeface="Calibri"/>
                <a:cs typeface="Calibri"/>
                <a:sym typeface="Calibri"/>
              </a:endParaRPr>
            </a:p>
          </p:txBody>
        </p:sp>
        <p:grpSp>
          <p:nvGrpSpPr>
            <p:cNvPr id="617" name="Google Shape;617;g7b4e49b99c_0_22"/>
            <p:cNvGrpSpPr/>
            <p:nvPr/>
          </p:nvGrpSpPr>
          <p:grpSpPr>
            <a:xfrm>
              <a:off x="9216445" y="6417426"/>
              <a:ext cx="693025" cy="620714"/>
              <a:chOff x="8507413" y="3944938"/>
              <a:chExt cx="1901825" cy="1703387"/>
            </a:xfrm>
          </p:grpSpPr>
          <p:sp>
            <p:nvSpPr>
              <p:cNvPr id="618" name="Google Shape;618;g7b4e49b99c_0_22"/>
              <p:cNvSpPr/>
              <p:nvPr/>
            </p:nvSpPr>
            <p:spPr>
              <a:xfrm>
                <a:off x="8953501" y="4033838"/>
                <a:ext cx="1455737" cy="1185863"/>
              </a:xfrm>
              <a:custGeom>
                <a:avLst/>
                <a:gdLst/>
                <a:ahLst/>
                <a:cxnLst/>
                <a:rect l="l" t="t" r="r" b="b"/>
                <a:pathLst>
                  <a:path w="1833" h="1494" extrusionOk="0">
                    <a:moveTo>
                      <a:pt x="1833" y="219"/>
                    </a:moveTo>
                    <a:lnTo>
                      <a:pt x="1833" y="219"/>
                    </a:lnTo>
                    <a:lnTo>
                      <a:pt x="1827" y="232"/>
                    </a:lnTo>
                    <a:lnTo>
                      <a:pt x="1820" y="244"/>
                    </a:lnTo>
                    <a:lnTo>
                      <a:pt x="1813" y="255"/>
                    </a:lnTo>
                    <a:lnTo>
                      <a:pt x="1804" y="266"/>
                    </a:lnTo>
                    <a:lnTo>
                      <a:pt x="1785" y="287"/>
                    </a:lnTo>
                    <a:lnTo>
                      <a:pt x="1765" y="307"/>
                    </a:lnTo>
                    <a:lnTo>
                      <a:pt x="1765" y="307"/>
                    </a:lnTo>
                    <a:lnTo>
                      <a:pt x="1272" y="798"/>
                    </a:lnTo>
                    <a:lnTo>
                      <a:pt x="1272" y="798"/>
                    </a:lnTo>
                    <a:lnTo>
                      <a:pt x="1110" y="959"/>
                    </a:lnTo>
                    <a:lnTo>
                      <a:pt x="1110" y="959"/>
                    </a:lnTo>
                    <a:lnTo>
                      <a:pt x="948" y="1123"/>
                    </a:lnTo>
                    <a:lnTo>
                      <a:pt x="948" y="1123"/>
                    </a:lnTo>
                    <a:lnTo>
                      <a:pt x="787" y="1283"/>
                    </a:lnTo>
                    <a:lnTo>
                      <a:pt x="787" y="1283"/>
                    </a:lnTo>
                    <a:lnTo>
                      <a:pt x="623" y="1447"/>
                    </a:lnTo>
                    <a:lnTo>
                      <a:pt x="623" y="1447"/>
                    </a:lnTo>
                    <a:lnTo>
                      <a:pt x="597" y="1472"/>
                    </a:lnTo>
                    <a:lnTo>
                      <a:pt x="584" y="1481"/>
                    </a:lnTo>
                    <a:lnTo>
                      <a:pt x="577" y="1487"/>
                    </a:lnTo>
                    <a:lnTo>
                      <a:pt x="568" y="1489"/>
                    </a:lnTo>
                    <a:lnTo>
                      <a:pt x="568" y="1489"/>
                    </a:lnTo>
                    <a:lnTo>
                      <a:pt x="555" y="1492"/>
                    </a:lnTo>
                    <a:lnTo>
                      <a:pt x="542" y="1494"/>
                    </a:lnTo>
                    <a:lnTo>
                      <a:pt x="529" y="1494"/>
                    </a:lnTo>
                    <a:lnTo>
                      <a:pt x="518" y="1491"/>
                    </a:lnTo>
                    <a:lnTo>
                      <a:pt x="507" y="1487"/>
                    </a:lnTo>
                    <a:lnTo>
                      <a:pt x="496" y="1481"/>
                    </a:lnTo>
                    <a:lnTo>
                      <a:pt x="485" y="1474"/>
                    </a:lnTo>
                    <a:lnTo>
                      <a:pt x="476" y="1465"/>
                    </a:lnTo>
                    <a:lnTo>
                      <a:pt x="476" y="1465"/>
                    </a:lnTo>
                    <a:lnTo>
                      <a:pt x="268" y="1257"/>
                    </a:lnTo>
                    <a:lnTo>
                      <a:pt x="268" y="1257"/>
                    </a:lnTo>
                    <a:lnTo>
                      <a:pt x="149" y="1138"/>
                    </a:lnTo>
                    <a:lnTo>
                      <a:pt x="29" y="1020"/>
                    </a:lnTo>
                    <a:lnTo>
                      <a:pt x="29" y="1020"/>
                    </a:lnTo>
                    <a:lnTo>
                      <a:pt x="16" y="1004"/>
                    </a:lnTo>
                    <a:lnTo>
                      <a:pt x="7" y="987"/>
                    </a:lnTo>
                    <a:lnTo>
                      <a:pt x="1" y="969"/>
                    </a:lnTo>
                    <a:lnTo>
                      <a:pt x="0" y="952"/>
                    </a:lnTo>
                    <a:lnTo>
                      <a:pt x="1" y="934"/>
                    </a:lnTo>
                    <a:lnTo>
                      <a:pt x="7" y="917"/>
                    </a:lnTo>
                    <a:lnTo>
                      <a:pt x="16" y="902"/>
                    </a:lnTo>
                    <a:lnTo>
                      <a:pt x="27" y="888"/>
                    </a:lnTo>
                    <a:lnTo>
                      <a:pt x="27" y="888"/>
                    </a:lnTo>
                    <a:lnTo>
                      <a:pt x="82" y="834"/>
                    </a:lnTo>
                    <a:lnTo>
                      <a:pt x="138" y="777"/>
                    </a:lnTo>
                    <a:lnTo>
                      <a:pt x="138" y="777"/>
                    </a:lnTo>
                    <a:lnTo>
                      <a:pt x="152" y="766"/>
                    </a:lnTo>
                    <a:lnTo>
                      <a:pt x="169" y="757"/>
                    </a:lnTo>
                    <a:lnTo>
                      <a:pt x="185" y="752"/>
                    </a:lnTo>
                    <a:lnTo>
                      <a:pt x="202" y="750"/>
                    </a:lnTo>
                    <a:lnTo>
                      <a:pt x="218" y="752"/>
                    </a:lnTo>
                    <a:lnTo>
                      <a:pt x="233" y="757"/>
                    </a:lnTo>
                    <a:lnTo>
                      <a:pt x="250" y="766"/>
                    </a:lnTo>
                    <a:lnTo>
                      <a:pt x="264" y="777"/>
                    </a:lnTo>
                    <a:lnTo>
                      <a:pt x="264" y="777"/>
                    </a:lnTo>
                    <a:lnTo>
                      <a:pt x="531" y="1046"/>
                    </a:lnTo>
                    <a:lnTo>
                      <a:pt x="531" y="1046"/>
                    </a:lnTo>
                    <a:lnTo>
                      <a:pt x="537" y="1049"/>
                    </a:lnTo>
                    <a:lnTo>
                      <a:pt x="540" y="1051"/>
                    </a:lnTo>
                    <a:lnTo>
                      <a:pt x="546" y="1049"/>
                    </a:lnTo>
                    <a:lnTo>
                      <a:pt x="549" y="1046"/>
                    </a:lnTo>
                    <a:lnTo>
                      <a:pt x="549" y="1046"/>
                    </a:lnTo>
                    <a:lnTo>
                      <a:pt x="1059" y="537"/>
                    </a:lnTo>
                    <a:lnTo>
                      <a:pt x="1059" y="537"/>
                    </a:lnTo>
                    <a:lnTo>
                      <a:pt x="1568" y="27"/>
                    </a:lnTo>
                    <a:lnTo>
                      <a:pt x="1568" y="27"/>
                    </a:lnTo>
                    <a:lnTo>
                      <a:pt x="1579" y="18"/>
                    </a:lnTo>
                    <a:lnTo>
                      <a:pt x="1592" y="9"/>
                    </a:lnTo>
                    <a:lnTo>
                      <a:pt x="1605" y="4"/>
                    </a:lnTo>
                    <a:lnTo>
                      <a:pt x="1618" y="2"/>
                    </a:lnTo>
                    <a:lnTo>
                      <a:pt x="1631" y="0"/>
                    </a:lnTo>
                    <a:lnTo>
                      <a:pt x="1645" y="2"/>
                    </a:lnTo>
                    <a:lnTo>
                      <a:pt x="1658" y="5"/>
                    </a:lnTo>
                    <a:lnTo>
                      <a:pt x="1673" y="13"/>
                    </a:lnTo>
                    <a:lnTo>
                      <a:pt x="1673" y="13"/>
                    </a:lnTo>
                    <a:lnTo>
                      <a:pt x="1682" y="20"/>
                    </a:lnTo>
                    <a:lnTo>
                      <a:pt x="1691" y="27"/>
                    </a:lnTo>
                    <a:lnTo>
                      <a:pt x="1691" y="27"/>
                    </a:lnTo>
                    <a:lnTo>
                      <a:pt x="1752" y="86"/>
                    </a:lnTo>
                    <a:lnTo>
                      <a:pt x="1809" y="147"/>
                    </a:lnTo>
                    <a:lnTo>
                      <a:pt x="1809" y="147"/>
                    </a:lnTo>
                    <a:lnTo>
                      <a:pt x="1816" y="156"/>
                    </a:lnTo>
                    <a:lnTo>
                      <a:pt x="1822" y="165"/>
                    </a:lnTo>
                    <a:lnTo>
                      <a:pt x="1833" y="186"/>
                    </a:lnTo>
                    <a:lnTo>
                      <a:pt x="1833" y="186"/>
                    </a:lnTo>
                    <a:lnTo>
                      <a:pt x="1833" y="219"/>
                    </a:lnTo>
                    <a:lnTo>
                      <a:pt x="1833" y="219"/>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619" name="Google Shape;619;g7b4e49b99c_0_22"/>
              <p:cNvSpPr/>
              <p:nvPr/>
            </p:nvSpPr>
            <p:spPr>
              <a:xfrm>
                <a:off x="8507413" y="3944938"/>
                <a:ext cx="1704975" cy="1703387"/>
              </a:xfrm>
              <a:custGeom>
                <a:avLst/>
                <a:gdLst/>
                <a:ahLst/>
                <a:cxnLst/>
                <a:rect l="l" t="t" r="r" b="b"/>
                <a:pathLst>
                  <a:path w="2148" h="2147" extrusionOk="0">
                    <a:moveTo>
                      <a:pt x="0" y="389"/>
                    </a:moveTo>
                    <a:lnTo>
                      <a:pt x="0" y="389"/>
                    </a:lnTo>
                    <a:lnTo>
                      <a:pt x="13" y="332"/>
                    </a:lnTo>
                    <a:lnTo>
                      <a:pt x="13" y="332"/>
                    </a:lnTo>
                    <a:lnTo>
                      <a:pt x="20" y="307"/>
                    </a:lnTo>
                    <a:lnTo>
                      <a:pt x="29" y="281"/>
                    </a:lnTo>
                    <a:lnTo>
                      <a:pt x="39" y="257"/>
                    </a:lnTo>
                    <a:lnTo>
                      <a:pt x="51" y="233"/>
                    </a:lnTo>
                    <a:lnTo>
                      <a:pt x="62" y="211"/>
                    </a:lnTo>
                    <a:lnTo>
                      <a:pt x="77" y="189"/>
                    </a:lnTo>
                    <a:lnTo>
                      <a:pt x="92" y="171"/>
                    </a:lnTo>
                    <a:lnTo>
                      <a:pt x="107" y="151"/>
                    </a:lnTo>
                    <a:lnTo>
                      <a:pt x="125" y="132"/>
                    </a:lnTo>
                    <a:lnTo>
                      <a:pt x="141" y="116"/>
                    </a:lnTo>
                    <a:lnTo>
                      <a:pt x="162" y="99"/>
                    </a:lnTo>
                    <a:lnTo>
                      <a:pt x="182" y="84"/>
                    </a:lnTo>
                    <a:lnTo>
                      <a:pt x="202" y="70"/>
                    </a:lnTo>
                    <a:lnTo>
                      <a:pt x="226" y="55"/>
                    </a:lnTo>
                    <a:lnTo>
                      <a:pt x="248" y="44"/>
                    </a:lnTo>
                    <a:lnTo>
                      <a:pt x="274" y="31"/>
                    </a:lnTo>
                    <a:lnTo>
                      <a:pt x="274" y="31"/>
                    </a:lnTo>
                    <a:lnTo>
                      <a:pt x="294" y="24"/>
                    </a:lnTo>
                    <a:lnTo>
                      <a:pt x="314" y="16"/>
                    </a:lnTo>
                    <a:lnTo>
                      <a:pt x="335" y="11"/>
                    </a:lnTo>
                    <a:lnTo>
                      <a:pt x="357" y="7"/>
                    </a:lnTo>
                    <a:lnTo>
                      <a:pt x="399" y="2"/>
                    </a:lnTo>
                    <a:lnTo>
                      <a:pt x="443" y="0"/>
                    </a:lnTo>
                    <a:lnTo>
                      <a:pt x="443" y="0"/>
                    </a:lnTo>
                    <a:lnTo>
                      <a:pt x="1703" y="0"/>
                    </a:lnTo>
                    <a:lnTo>
                      <a:pt x="1703" y="0"/>
                    </a:lnTo>
                    <a:lnTo>
                      <a:pt x="1747" y="2"/>
                    </a:lnTo>
                    <a:lnTo>
                      <a:pt x="1769" y="5"/>
                    </a:lnTo>
                    <a:lnTo>
                      <a:pt x="1791" y="9"/>
                    </a:lnTo>
                    <a:lnTo>
                      <a:pt x="1813" y="13"/>
                    </a:lnTo>
                    <a:lnTo>
                      <a:pt x="1835" y="18"/>
                    </a:lnTo>
                    <a:lnTo>
                      <a:pt x="1855" y="26"/>
                    </a:lnTo>
                    <a:lnTo>
                      <a:pt x="1877" y="35"/>
                    </a:lnTo>
                    <a:lnTo>
                      <a:pt x="1877" y="35"/>
                    </a:lnTo>
                    <a:lnTo>
                      <a:pt x="1890" y="42"/>
                    </a:lnTo>
                    <a:lnTo>
                      <a:pt x="1903" y="51"/>
                    </a:lnTo>
                    <a:lnTo>
                      <a:pt x="1911" y="62"/>
                    </a:lnTo>
                    <a:lnTo>
                      <a:pt x="1914" y="73"/>
                    </a:lnTo>
                    <a:lnTo>
                      <a:pt x="1914" y="84"/>
                    </a:lnTo>
                    <a:lnTo>
                      <a:pt x="1912" y="97"/>
                    </a:lnTo>
                    <a:lnTo>
                      <a:pt x="1905" y="110"/>
                    </a:lnTo>
                    <a:lnTo>
                      <a:pt x="1894" y="123"/>
                    </a:lnTo>
                    <a:lnTo>
                      <a:pt x="1894" y="123"/>
                    </a:lnTo>
                    <a:lnTo>
                      <a:pt x="1828" y="189"/>
                    </a:lnTo>
                    <a:lnTo>
                      <a:pt x="1828" y="189"/>
                    </a:lnTo>
                    <a:lnTo>
                      <a:pt x="1815" y="198"/>
                    </a:lnTo>
                    <a:lnTo>
                      <a:pt x="1802" y="204"/>
                    </a:lnTo>
                    <a:lnTo>
                      <a:pt x="1789" y="206"/>
                    </a:lnTo>
                    <a:lnTo>
                      <a:pt x="1774" y="204"/>
                    </a:lnTo>
                    <a:lnTo>
                      <a:pt x="1774" y="204"/>
                    </a:lnTo>
                    <a:lnTo>
                      <a:pt x="1730" y="198"/>
                    </a:lnTo>
                    <a:lnTo>
                      <a:pt x="1710" y="196"/>
                    </a:lnTo>
                    <a:lnTo>
                      <a:pt x="1688" y="195"/>
                    </a:lnTo>
                    <a:lnTo>
                      <a:pt x="1688" y="195"/>
                    </a:lnTo>
                    <a:lnTo>
                      <a:pt x="454" y="195"/>
                    </a:lnTo>
                    <a:lnTo>
                      <a:pt x="454" y="195"/>
                    </a:lnTo>
                    <a:lnTo>
                      <a:pt x="421" y="196"/>
                    </a:lnTo>
                    <a:lnTo>
                      <a:pt x="392" y="200"/>
                    </a:lnTo>
                    <a:lnTo>
                      <a:pt x="362" y="207"/>
                    </a:lnTo>
                    <a:lnTo>
                      <a:pt x="335" y="219"/>
                    </a:lnTo>
                    <a:lnTo>
                      <a:pt x="309" y="233"/>
                    </a:lnTo>
                    <a:lnTo>
                      <a:pt x="285" y="252"/>
                    </a:lnTo>
                    <a:lnTo>
                      <a:pt x="261" y="272"/>
                    </a:lnTo>
                    <a:lnTo>
                      <a:pt x="241" y="298"/>
                    </a:lnTo>
                    <a:lnTo>
                      <a:pt x="241" y="298"/>
                    </a:lnTo>
                    <a:lnTo>
                      <a:pt x="230" y="314"/>
                    </a:lnTo>
                    <a:lnTo>
                      <a:pt x="219" y="332"/>
                    </a:lnTo>
                    <a:lnTo>
                      <a:pt x="211" y="351"/>
                    </a:lnTo>
                    <a:lnTo>
                      <a:pt x="206" y="369"/>
                    </a:lnTo>
                    <a:lnTo>
                      <a:pt x="200" y="388"/>
                    </a:lnTo>
                    <a:lnTo>
                      <a:pt x="197" y="408"/>
                    </a:lnTo>
                    <a:lnTo>
                      <a:pt x="195" y="428"/>
                    </a:lnTo>
                    <a:lnTo>
                      <a:pt x="195" y="448"/>
                    </a:lnTo>
                    <a:lnTo>
                      <a:pt x="195" y="448"/>
                    </a:lnTo>
                    <a:lnTo>
                      <a:pt x="195" y="1698"/>
                    </a:lnTo>
                    <a:lnTo>
                      <a:pt x="195" y="1698"/>
                    </a:lnTo>
                    <a:lnTo>
                      <a:pt x="195" y="1718"/>
                    </a:lnTo>
                    <a:lnTo>
                      <a:pt x="197" y="1739"/>
                    </a:lnTo>
                    <a:lnTo>
                      <a:pt x="200" y="1757"/>
                    </a:lnTo>
                    <a:lnTo>
                      <a:pt x="204" y="1774"/>
                    </a:lnTo>
                    <a:lnTo>
                      <a:pt x="210" y="1792"/>
                    </a:lnTo>
                    <a:lnTo>
                      <a:pt x="215" y="1807"/>
                    </a:lnTo>
                    <a:lnTo>
                      <a:pt x="224" y="1823"/>
                    </a:lnTo>
                    <a:lnTo>
                      <a:pt x="232" y="1838"/>
                    </a:lnTo>
                    <a:lnTo>
                      <a:pt x="243" y="1853"/>
                    </a:lnTo>
                    <a:lnTo>
                      <a:pt x="254" y="1865"/>
                    </a:lnTo>
                    <a:lnTo>
                      <a:pt x="265" y="1878"/>
                    </a:lnTo>
                    <a:lnTo>
                      <a:pt x="278" y="1889"/>
                    </a:lnTo>
                    <a:lnTo>
                      <a:pt x="292" y="1902"/>
                    </a:lnTo>
                    <a:lnTo>
                      <a:pt x="307" y="1911"/>
                    </a:lnTo>
                    <a:lnTo>
                      <a:pt x="324" y="1921"/>
                    </a:lnTo>
                    <a:lnTo>
                      <a:pt x="342" y="1930"/>
                    </a:lnTo>
                    <a:lnTo>
                      <a:pt x="342" y="1930"/>
                    </a:lnTo>
                    <a:lnTo>
                      <a:pt x="366" y="1939"/>
                    </a:lnTo>
                    <a:lnTo>
                      <a:pt x="392" y="1946"/>
                    </a:lnTo>
                    <a:lnTo>
                      <a:pt x="419" y="1950"/>
                    </a:lnTo>
                    <a:lnTo>
                      <a:pt x="445" y="1952"/>
                    </a:lnTo>
                    <a:lnTo>
                      <a:pt x="445" y="1952"/>
                    </a:lnTo>
                    <a:lnTo>
                      <a:pt x="1074" y="1952"/>
                    </a:lnTo>
                    <a:lnTo>
                      <a:pt x="1701" y="1952"/>
                    </a:lnTo>
                    <a:lnTo>
                      <a:pt x="1701" y="1952"/>
                    </a:lnTo>
                    <a:lnTo>
                      <a:pt x="1721" y="1950"/>
                    </a:lnTo>
                    <a:lnTo>
                      <a:pt x="1740" y="1950"/>
                    </a:lnTo>
                    <a:lnTo>
                      <a:pt x="1758" y="1946"/>
                    </a:lnTo>
                    <a:lnTo>
                      <a:pt x="1774" y="1943"/>
                    </a:lnTo>
                    <a:lnTo>
                      <a:pt x="1793" y="1937"/>
                    </a:lnTo>
                    <a:lnTo>
                      <a:pt x="1808" y="1930"/>
                    </a:lnTo>
                    <a:lnTo>
                      <a:pt x="1824" y="1922"/>
                    </a:lnTo>
                    <a:lnTo>
                      <a:pt x="1839" y="1915"/>
                    </a:lnTo>
                    <a:lnTo>
                      <a:pt x="1852" y="1904"/>
                    </a:lnTo>
                    <a:lnTo>
                      <a:pt x="1865" y="1893"/>
                    </a:lnTo>
                    <a:lnTo>
                      <a:pt x="1877" y="1882"/>
                    </a:lnTo>
                    <a:lnTo>
                      <a:pt x="1890" y="1869"/>
                    </a:lnTo>
                    <a:lnTo>
                      <a:pt x="1901" y="1854"/>
                    </a:lnTo>
                    <a:lnTo>
                      <a:pt x="1912" y="1840"/>
                    </a:lnTo>
                    <a:lnTo>
                      <a:pt x="1922" y="1823"/>
                    </a:lnTo>
                    <a:lnTo>
                      <a:pt x="1931" y="1807"/>
                    </a:lnTo>
                    <a:lnTo>
                      <a:pt x="1931" y="1807"/>
                    </a:lnTo>
                    <a:lnTo>
                      <a:pt x="1936" y="1794"/>
                    </a:lnTo>
                    <a:lnTo>
                      <a:pt x="1942" y="1779"/>
                    </a:lnTo>
                    <a:lnTo>
                      <a:pt x="1947" y="1752"/>
                    </a:lnTo>
                    <a:lnTo>
                      <a:pt x="1951" y="1724"/>
                    </a:lnTo>
                    <a:lnTo>
                      <a:pt x="1953" y="1695"/>
                    </a:lnTo>
                    <a:lnTo>
                      <a:pt x="1953" y="1695"/>
                    </a:lnTo>
                    <a:lnTo>
                      <a:pt x="1953" y="1116"/>
                    </a:lnTo>
                    <a:lnTo>
                      <a:pt x="1953" y="1116"/>
                    </a:lnTo>
                    <a:lnTo>
                      <a:pt x="1953" y="1097"/>
                    </a:lnTo>
                    <a:lnTo>
                      <a:pt x="1958" y="1082"/>
                    </a:lnTo>
                    <a:lnTo>
                      <a:pt x="1966" y="1068"/>
                    </a:lnTo>
                    <a:lnTo>
                      <a:pt x="1977" y="1055"/>
                    </a:lnTo>
                    <a:lnTo>
                      <a:pt x="1977" y="1055"/>
                    </a:lnTo>
                    <a:lnTo>
                      <a:pt x="2019" y="1013"/>
                    </a:lnTo>
                    <a:lnTo>
                      <a:pt x="2061" y="972"/>
                    </a:lnTo>
                    <a:lnTo>
                      <a:pt x="2061" y="972"/>
                    </a:lnTo>
                    <a:lnTo>
                      <a:pt x="2074" y="961"/>
                    </a:lnTo>
                    <a:lnTo>
                      <a:pt x="2080" y="957"/>
                    </a:lnTo>
                    <a:lnTo>
                      <a:pt x="2087" y="956"/>
                    </a:lnTo>
                    <a:lnTo>
                      <a:pt x="2094" y="956"/>
                    </a:lnTo>
                    <a:lnTo>
                      <a:pt x="2102" y="956"/>
                    </a:lnTo>
                    <a:lnTo>
                      <a:pt x="2109" y="957"/>
                    </a:lnTo>
                    <a:lnTo>
                      <a:pt x="2118" y="959"/>
                    </a:lnTo>
                    <a:lnTo>
                      <a:pt x="2118" y="959"/>
                    </a:lnTo>
                    <a:lnTo>
                      <a:pt x="2126" y="963"/>
                    </a:lnTo>
                    <a:lnTo>
                      <a:pt x="2131" y="967"/>
                    </a:lnTo>
                    <a:lnTo>
                      <a:pt x="2137" y="972"/>
                    </a:lnTo>
                    <a:lnTo>
                      <a:pt x="2140" y="978"/>
                    </a:lnTo>
                    <a:lnTo>
                      <a:pt x="2146" y="991"/>
                    </a:lnTo>
                    <a:lnTo>
                      <a:pt x="2146" y="1005"/>
                    </a:lnTo>
                    <a:lnTo>
                      <a:pt x="2146" y="1005"/>
                    </a:lnTo>
                    <a:lnTo>
                      <a:pt x="2148" y="1364"/>
                    </a:lnTo>
                    <a:lnTo>
                      <a:pt x="2146" y="1564"/>
                    </a:lnTo>
                    <a:lnTo>
                      <a:pt x="2146" y="1722"/>
                    </a:lnTo>
                    <a:lnTo>
                      <a:pt x="2146" y="1722"/>
                    </a:lnTo>
                    <a:lnTo>
                      <a:pt x="2144" y="1748"/>
                    </a:lnTo>
                    <a:lnTo>
                      <a:pt x="2142" y="1774"/>
                    </a:lnTo>
                    <a:lnTo>
                      <a:pt x="2139" y="1799"/>
                    </a:lnTo>
                    <a:lnTo>
                      <a:pt x="2133" y="1823"/>
                    </a:lnTo>
                    <a:lnTo>
                      <a:pt x="2126" y="1845"/>
                    </a:lnTo>
                    <a:lnTo>
                      <a:pt x="2118" y="1869"/>
                    </a:lnTo>
                    <a:lnTo>
                      <a:pt x="2109" y="1891"/>
                    </a:lnTo>
                    <a:lnTo>
                      <a:pt x="2098" y="1911"/>
                    </a:lnTo>
                    <a:lnTo>
                      <a:pt x="2085" y="1932"/>
                    </a:lnTo>
                    <a:lnTo>
                      <a:pt x="2072" y="1952"/>
                    </a:lnTo>
                    <a:lnTo>
                      <a:pt x="2058" y="1972"/>
                    </a:lnTo>
                    <a:lnTo>
                      <a:pt x="2043" y="1990"/>
                    </a:lnTo>
                    <a:lnTo>
                      <a:pt x="2026" y="2009"/>
                    </a:lnTo>
                    <a:lnTo>
                      <a:pt x="2008" y="2025"/>
                    </a:lnTo>
                    <a:lnTo>
                      <a:pt x="1990" y="2044"/>
                    </a:lnTo>
                    <a:lnTo>
                      <a:pt x="1969" y="2058"/>
                    </a:lnTo>
                    <a:lnTo>
                      <a:pt x="1969" y="2058"/>
                    </a:lnTo>
                    <a:lnTo>
                      <a:pt x="1940" y="2081"/>
                    </a:lnTo>
                    <a:lnTo>
                      <a:pt x="1911" y="2097"/>
                    </a:lnTo>
                    <a:lnTo>
                      <a:pt x="1879" y="2114"/>
                    </a:lnTo>
                    <a:lnTo>
                      <a:pt x="1846" y="2125"/>
                    </a:lnTo>
                    <a:lnTo>
                      <a:pt x="1813" y="2134"/>
                    </a:lnTo>
                    <a:lnTo>
                      <a:pt x="1780" y="2141"/>
                    </a:lnTo>
                    <a:lnTo>
                      <a:pt x="1745" y="2145"/>
                    </a:lnTo>
                    <a:lnTo>
                      <a:pt x="1710" y="2147"/>
                    </a:lnTo>
                    <a:lnTo>
                      <a:pt x="1710" y="2147"/>
                    </a:lnTo>
                    <a:lnTo>
                      <a:pt x="1074" y="2147"/>
                    </a:lnTo>
                    <a:lnTo>
                      <a:pt x="439" y="2145"/>
                    </a:lnTo>
                    <a:lnTo>
                      <a:pt x="439" y="2145"/>
                    </a:lnTo>
                    <a:lnTo>
                      <a:pt x="408" y="2145"/>
                    </a:lnTo>
                    <a:lnTo>
                      <a:pt x="379" y="2141"/>
                    </a:lnTo>
                    <a:lnTo>
                      <a:pt x="349" y="2138"/>
                    </a:lnTo>
                    <a:lnTo>
                      <a:pt x="322" y="2132"/>
                    </a:lnTo>
                    <a:lnTo>
                      <a:pt x="294" y="2123"/>
                    </a:lnTo>
                    <a:lnTo>
                      <a:pt x="268" y="2114"/>
                    </a:lnTo>
                    <a:lnTo>
                      <a:pt x="243" y="2103"/>
                    </a:lnTo>
                    <a:lnTo>
                      <a:pt x="219" y="2088"/>
                    </a:lnTo>
                    <a:lnTo>
                      <a:pt x="195" y="2073"/>
                    </a:lnTo>
                    <a:lnTo>
                      <a:pt x="173" y="2057"/>
                    </a:lnTo>
                    <a:lnTo>
                      <a:pt x="151" y="2040"/>
                    </a:lnTo>
                    <a:lnTo>
                      <a:pt x="130" y="2020"/>
                    </a:lnTo>
                    <a:lnTo>
                      <a:pt x="112" y="1998"/>
                    </a:lnTo>
                    <a:lnTo>
                      <a:pt x="94" y="1976"/>
                    </a:lnTo>
                    <a:lnTo>
                      <a:pt x="75" y="1952"/>
                    </a:lnTo>
                    <a:lnTo>
                      <a:pt x="59" y="1926"/>
                    </a:lnTo>
                    <a:lnTo>
                      <a:pt x="59" y="1926"/>
                    </a:lnTo>
                    <a:lnTo>
                      <a:pt x="48" y="1908"/>
                    </a:lnTo>
                    <a:lnTo>
                      <a:pt x="39" y="1891"/>
                    </a:lnTo>
                    <a:lnTo>
                      <a:pt x="24" y="1854"/>
                    </a:lnTo>
                    <a:lnTo>
                      <a:pt x="13" y="1816"/>
                    </a:lnTo>
                    <a:lnTo>
                      <a:pt x="5" y="1777"/>
                    </a:lnTo>
                    <a:lnTo>
                      <a:pt x="5" y="1777"/>
                    </a:lnTo>
                    <a:lnTo>
                      <a:pt x="0" y="1757"/>
                    </a:lnTo>
                    <a:lnTo>
                      <a:pt x="0" y="1757"/>
                    </a:lnTo>
                    <a:lnTo>
                      <a:pt x="0" y="389"/>
                    </a:lnTo>
                    <a:lnTo>
                      <a:pt x="0" y="389"/>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grpSp>
      <p:grpSp>
        <p:nvGrpSpPr>
          <p:cNvPr id="620" name="Google Shape;620;g7b4e49b99c_0_22"/>
          <p:cNvGrpSpPr/>
          <p:nvPr/>
        </p:nvGrpSpPr>
        <p:grpSpPr>
          <a:xfrm>
            <a:off x="6085643" y="2033210"/>
            <a:ext cx="1501800" cy="1504499"/>
            <a:chOff x="5936130" y="2518901"/>
            <a:chExt cx="1502100" cy="1504800"/>
          </a:xfrm>
        </p:grpSpPr>
        <p:sp>
          <p:nvSpPr>
            <p:cNvPr id="621" name="Google Shape;621;g7b4e49b99c_0_22"/>
            <p:cNvSpPr/>
            <p:nvPr/>
          </p:nvSpPr>
          <p:spPr>
            <a:xfrm flipH="1">
              <a:off x="5936130" y="2518901"/>
              <a:ext cx="1502100" cy="1504800"/>
            </a:xfrm>
            <a:prstGeom prst="ellipse">
              <a:avLst/>
            </a:prstGeom>
            <a:solidFill>
              <a:srgbClr val="D14358"/>
            </a:solidFill>
            <a:ln w="76200" cap="flat" cmpd="sng">
              <a:solidFill>
                <a:srgbClr val="E38D99"/>
              </a:solidFill>
              <a:prstDash val="solid"/>
              <a:round/>
              <a:headEnd type="none" w="sm" len="sm"/>
              <a:tailEnd type="none" w="sm" len="sm"/>
            </a:ln>
          </p:spPr>
          <p:txBody>
            <a:bodyPr spcFirstLastPara="1" wrap="square" lIns="162525" tIns="81250" rIns="162525" bIns="812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tx1">
                    <a:lumMod val="75000"/>
                    <a:lumOff val="25000"/>
                  </a:schemeClr>
                </a:solidFill>
                <a:latin typeface="Open Sans"/>
                <a:ea typeface="Open Sans"/>
                <a:cs typeface="Open Sans"/>
                <a:sym typeface="Open Sans"/>
              </a:endParaRPr>
            </a:p>
          </p:txBody>
        </p:sp>
        <p:grpSp>
          <p:nvGrpSpPr>
            <p:cNvPr id="622" name="Google Shape;622;g7b4e49b99c_0_22"/>
            <p:cNvGrpSpPr/>
            <p:nvPr/>
          </p:nvGrpSpPr>
          <p:grpSpPr>
            <a:xfrm>
              <a:off x="6254107" y="2839387"/>
              <a:ext cx="886340" cy="884064"/>
              <a:chOff x="4279902" y="3987800"/>
              <a:chExt cx="1769849" cy="1765303"/>
            </a:xfrm>
          </p:grpSpPr>
          <p:sp>
            <p:nvSpPr>
              <p:cNvPr id="623" name="Google Shape;623;g7b4e49b99c_0_22"/>
              <p:cNvSpPr/>
              <p:nvPr/>
            </p:nvSpPr>
            <p:spPr>
              <a:xfrm>
                <a:off x="4279902" y="3987800"/>
                <a:ext cx="1769849" cy="1765303"/>
              </a:xfrm>
              <a:custGeom>
                <a:avLst/>
                <a:gdLst/>
                <a:ahLst/>
                <a:cxnLst/>
                <a:rect l="l" t="t" r="r" b="b"/>
                <a:pathLst>
                  <a:path w="2334" h="2327" extrusionOk="0">
                    <a:moveTo>
                      <a:pt x="2093" y="476"/>
                    </a:moveTo>
                    <a:lnTo>
                      <a:pt x="2093" y="476"/>
                    </a:lnTo>
                    <a:lnTo>
                      <a:pt x="2093" y="493"/>
                    </a:lnTo>
                    <a:lnTo>
                      <a:pt x="2089" y="505"/>
                    </a:lnTo>
                    <a:lnTo>
                      <a:pt x="2082" y="520"/>
                    </a:lnTo>
                    <a:lnTo>
                      <a:pt x="2075" y="533"/>
                    </a:lnTo>
                    <a:lnTo>
                      <a:pt x="2075" y="533"/>
                    </a:lnTo>
                    <a:lnTo>
                      <a:pt x="2021" y="607"/>
                    </a:lnTo>
                    <a:lnTo>
                      <a:pt x="1968" y="680"/>
                    </a:lnTo>
                    <a:lnTo>
                      <a:pt x="1968" y="680"/>
                    </a:lnTo>
                    <a:lnTo>
                      <a:pt x="1961" y="693"/>
                    </a:lnTo>
                    <a:lnTo>
                      <a:pt x="1957" y="704"/>
                    </a:lnTo>
                    <a:lnTo>
                      <a:pt x="1959" y="715"/>
                    </a:lnTo>
                    <a:lnTo>
                      <a:pt x="1964" y="728"/>
                    </a:lnTo>
                    <a:lnTo>
                      <a:pt x="1964" y="728"/>
                    </a:lnTo>
                    <a:lnTo>
                      <a:pt x="1986" y="772"/>
                    </a:lnTo>
                    <a:lnTo>
                      <a:pt x="2007" y="818"/>
                    </a:lnTo>
                    <a:lnTo>
                      <a:pt x="2025" y="866"/>
                    </a:lnTo>
                    <a:lnTo>
                      <a:pt x="2040" y="913"/>
                    </a:lnTo>
                    <a:lnTo>
                      <a:pt x="2040" y="913"/>
                    </a:lnTo>
                    <a:lnTo>
                      <a:pt x="2043" y="926"/>
                    </a:lnTo>
                    <a:lnTo>
                      <a:pt x="2051" y="936"/>
                    </a:lnTo>
                    <a:lnTo>
                      <a:pt x="2062" y="941"/>
                    </a:lnTo>
                    <a:lnTo>
                      <a:pt x="2073" y="943"/>
                    </a:lnTo>
                    <a:lnTo>
                      <a:pt x="2073" y="943"/>
                    </a:lnTo>
                    <a:lnTo>
                      <a:pt x="2161" y="958"/>
                    </a:lnTo>
                    <a:lnTo>
                      <a:pt x="2248" y="974"/>
                    </a:lnTo>
                    <a:lnTo>
                      <a:pt x="2248" y="974"/>
                    </a:lnTo>
                    <a:lnTo>
                      <a:pt x="2270" y="978"/>
                    </a:lnTo>
                    <a:lnTo>
                      <a:pt x="2286" y="985"/>
                    </a:lnTo>
                    <a:lnTo>
                      <a:pt x="2301" y="994"/>
                    </a:lnTo>
                    <a:lnTo>
                      <a:pt x="2314" y="1005"/>
                    </a:lnTo>
                    <a:lnTo>
                      <a:pt x="2323" y="1018"/>
                    </a:lnTo>
                    <a:lnTo>
                      <a:pt x="2328" y="1035"/>
                    </a:lnTo>
                    <a:lnTo>
                      <a:pt x="2332" y="1053"/>
                    </a:lnTo>
                    <a:lnTo>
                      <a:pt x="2334" y="1073"/>
                    </a:lnTo>
                    <a:lnTo>
                      <a:pt x="2334" y="1073"/>
                    </a:lnTo>
                    <a:lnTo>
                      <a:pt x="2334" y="1174"/>
                    </a:lnTo>
                    <a:lnTo>
                      <a:pt x="2332" y="1276"/>
                    </a:lnTo>
                    <a:lnTo>
                      <a:pt x="2332" y="1276"/>
                    </a:lnTo>
                    <a:lnTo>
                      <a:pt x="2330" y="1292"/>
                    </a:lnTo>
                    <a:lnTo>
                      <a:pt x="2327" y="1307"/>
                    </a:lnTo>
                    <a:lnTo>
                      <a:pt x="2321" y="1320"/>
                    </a:lnTo>
                    <a:lnTo>
                      <a:pt x="2312" y="1331"/>
                    </a:lnTo>
                    <a:lnTo>
                      <a:pt x="2303" y="1340"/>
                    </a:lnTo>
                    <a:lnTo>
                      <a:pt x="2290" y="1349"/>
                    </a:lnTo>
                    <a:lnTo>
                      <a:pt x="2275" y="1355"/>
                    </a:lnTo>
                    <a:lnTo>
                      <a:pt x="2259" y="1358"/>
                    </a:lnTo>
                    <a:lnTo>
                      <a:pt x="2259" y="1358"/>
                    </a:lnTo>
                    <a:lnTo>
                      <a:pt x="2165" y="1375"/>
                    </a:lnTo>
                    <a:lnTo>
                      <a:pt x="2071" y="1390"/>
                    </a:lnTo>
                    <a:lnTo>
                      <a:pt x="2071" y="1390"/>
                    </a:lnTo>
                    <a:lnTo>
                      <a:pt x="2060" y="1391"/>
                    </a:lnTo>
                    <a:lnTo>
                      <a:pt x="2051" y="1397"/>
                    </a:lnTo>
                    <a:lnTo>
                      <a:pt x="2043" y="1406"/>
                    </a:lnTo>
                    <a:lnTo>
                      <a:pt x="2040" y="1417"/>
                    </a:lnTo>
                    <a:lnTo>
                      <a:pt x="2040" y="1417"/>
                    </a:lnTo>
                    <a:lnTo>
                      <a:pt x="2023" y="1467"/>
                    </a:lnTo>
                    <a:lnTo>
                      <a:pt x="2005" y="1515"/>
                    </a:lnTo>
                    <a:lnTo>
                      <a:pt x="1985" y="1562"/>
                    </a:lnTo>
                    <a:lnTo>
                      <a:pt x="1959" y="1606"/>
                    </a:lnTo>
                    <a:lnTo>
                      <a:pt x="1959" y="1606"/>
                    </a:lnTo>
                    <a:lnTo>
                      <a:pt x="1955" y="1617"/>
                    </a:lnTo>
                    <a:lnTo>
                      <a:pt x="1953" y="1629"/>
                    </a:lnTo>
                    <a:lnTo>
                      <a:pt x="1955" y="1638"/>
                    </a:lnTo>
                    <a:lnTo>
                      <a:pt x="1963" y="1647"/>
                    </a:lnTo>
                    <a:lnTo>
                      <a:pt x="1963" y="1647"/>
                    </a:lnTo>
                    <a:lnTo>
                      <a:pt x="2069" y="1799"/>
                    </a:lnTo>
                    <a:lnTo>
                      <a:pt x="2069" y="1799"/>
                    </a:lnTo>
                    <a:lnTo>
                      <a:pt x="2078" y="1816"/>
                    </a:lnTo>
                    <a:lnTo>
                      <a:pt x="2086" y="1833"/>
                    </a:lnTo>
                    <a:lnTo>
                      <a:pt x="2089" y="1847"/>
                    </a:lnTo>
                    <a:lnTo>
                      <a:pt x="2089" y="1862"/>
                    </a:lnTo>
                    <a:lnTo>
                      <a:pt x="2086" y="1878"/>
                    </a:lnTo>
                    <a:lnTo>
                      <a:pt x="2080" y="1893"/>
                    </a:lnTo>
                    <a:lnTo>
                      <a:pt x="2071" y="1908"/>
                    </a:lnTo>
                    <a:lnTo>
                      <a:pt x="2058" y="1923"/>
                    </a:lnTo>
                    <a:lnTo>
                      <a:pt x="2058" y="1923"/>
                    </a:lnTo>
                    <a:lnTo>
                      <a:pt x="1918" y="2059"/>
                    </a:lnTo>
                    <a:lnTo>
                      <a:pt x="1918" y="2059"/>
                    </a:lnTo>
                    <a:lnTo>
                      <a:pt x="1905" y="2072"/>
                    </a:lnTo>
                    <a:lnTo>
                      <a:pt x="1891" y="2081"/>
                    </a:lnTo>
                    <a:lnTo>
                      <a:pt x="1876" y="2086"/>
                    </a:lnTo>
                    <a:lnTo>
                      <a:pt x="1861" y="2090"/>
                    </a:lnTo>
                    <a:lnTo>
                      <a:pt x="1847" y="2090"/>
                    </a:lnTo>
                    <a:lnTo>
                      <a:pt x="1832" y="2086"/>
                    </a:lnTo>
                    <a:lnTo>
                      <a:pt x="1815" y="2081"/>
                    </a:lnTo>
                    <a:lnTo>
                      <a:pt x="1799" y="2072"/>
                    </a:lnTo>
                    <a:lnTo>
                      <a:pt x="1799" y="2072"/>
                    </a:lnTo>
                    <a:lnTo>
                      <a:pt x="1723" y="2018"/>
                    </a:lnTo>
                    <a:lnTo>
                      <a:pt x="1650" y="1963"/>
                    </a:lnTo>
                    <a:lnTo>
                      <a:pt x="1650" y="1963"/>
                    </a:lnTo>
                    <a:lnTo>
                      <a:pt x="1637" y="1956"/>
                    </a:lnTo>
                    <a:lnTo>
                      <a:pt x="1626" y="1952"/>
                    </a:lnTo>
                    <a:lnTo>
                      <a:pt x="1615" y="1954"/>
                    </a:lnTo>
                    <a:lnTo>
                      <a:pt x="1602" y="1959"/>
                    </a:lnTo>
                    <a:lnTo>
                      <a:pt x="1602" y="1959"/>
                    </a:lnTo>
                    <a:lnTo>
                      <a:pt x="1558" y="1983"/>
                    </a:lnTo>
                    <a:lnTo>
                      <a:pt x="1514" y="2003"/>
                    </a:lnTo>
                    <a:lnTo>
                      <a:pt x="1468" y="2020"/>
                    </a:lnTo>
                    <a:lnTo>
                      <a:pt x="1422" y="2035"/>
                    </a:lnTo>
                    <a:lnTo>
                      <a:pt x="1422" y="2035"/>
                    </a:lnTo>
                    <a:lnTo>
                      <a:pt x="1405" y="2040"/>
                    </a:lnTo>
                    <a:lnTo>
                      <a:pt x="1400" y="2044"/>
                    </a:lnTo>
                    <a:lnTo>
                      <a:pt x="1396" y="2049"/>
                    </a:lnTo>
                    <a:lnTo>
                      <a:pt x="1392" y="2055"/>
                    </a:lnTo>
                    <a:lnTo>
                      <a:pt x="1389" y="2060"/>
                    </a:lnTo>
                    <a:lnTo>
                      <a:pt x="1385" y="2075"/>
                    </a:lnTo>
                    <a:lnTo>
                      <a:pt x="1385" y="2075"/>
                    </a:lnTo>
                    <a:lnTo>
                      <a:pt x="1372" y="2158"/>
                    </a:lnTo>
                    <a:lnTo>
                      <a:pt x="1357" y="2239"/>
                    </a:lnTo>
                    <a:lnTo>
                      <a:pt x="1357" y="2239"/>
                    </a:lnTo>
                    <a:lnTo>
                      <a:pt x="1354" y="2263"/>
                    </a:lnTo>
                    <a:lnTo>
                      <a:pt x="1346" y="2281"/>
                    </a:lnTo>
                    <a:lnTo>
                      <a:pt x="1337" y="2296"/>
                    </a:lnTo>
                    <a:lnTo>
                      <a:pt x="1326" y="2309"/>
                    </a:lnTo>
                    <a:lnTo>
                      <a:pt x="1313" y="2318"/>
                    </a:lnTo>
                    <a:lnTo>
                      <a:pt x="1297" y="2323"/>
                    </a:lnTo>
                    <a:lnTo>
                      <a:pt x="1278" y="2327"/>
                    </a:lnTo>
                    <a:lnTo>
                      <a:pt x="1255" y="2327"/>
                    </a:lnTo>
                    <a:lnTo>
                      <a:pt x="1255" y="2327"/>
                    </a:lnTo>
                    <a:lnTo>
                      <a:pt x="1065" y="2327"/>
                    </a:lnTo>
                    <a:lnTo>
                      <a:pt x="1065" y="2327"/>
                    </a:lnTo>
                    <a:lnTo>
                      <a:pt x="1045" y="2325"/>
                    </a:lnTo>
                    <a:lnTo>
                      <a:pt x="1026" y="2321"/>
                    </a:lnTo>
                    <a:lnTo>
                      <a:pt x="1012" y="2316"/>
                    </a:lnTo>
                    <a:lnTo>
                      <a:pt x="999" y="2307"/>
                    </a:lnTo>
                    <a:lnTo>
                      <a:pt x="988" y="2296"/>
                    </a:lnTo>
                    <a:lnTo>
                      <a:pt x="981" y="2283"/>
                    </a:lnTo>
                    <a:lnTo>
                      <a:pt x="975" y="2266"/>
                    </a:lnTo>
                    <a:lnTo>
                      <a:pt x="969" y="2246"/>
                    </a:lnTo>
                    <a:lnTo>
                      <a:pt x="969" y="2246"/>
                    </a:lnTo>
                    <a:lnTo>
                      <a:pt x="955" y="2158"/>
                    </a:lnTo>
                    <a:lnTo>
                      <a:pt x="942" y="2072"/>
                    </a:lnTo>
                    <a:lnTo>
                      <a:pt x="942" y="2072"/>
                    </a:lnTo>
                    <a:lnTo>
                      <a:pt x="938" y="2057"/>
                    </a:lnTo>
                    <a:lnTo>
                      <a:pt x="933" y="2046"/>
                    </a:lnTo>
                    <a:lnTo>
                      <a:pt x="927" y="2042"/>
                    </a:lnTo>
                    <a:lnTo>
                      <a:pt x="924" y="2038"/>
                    </a:lnTo>
                    <a:lnTo>
                      <a:pt x="909" y="2033"/>
                    </a:lnTo>
                    <a:lnTo>
                      <a:pt x="909" y="2033"/>
                    </a:lnTo>
                    <a:lnTo>
                      <a:pt x="861" y="2018"/>
                    </a:lnTo>
                    <a:lnTo>
                      <a:pt x="815" y="2000"/>
                    </a:lnTo>
                    <a:lnTo>
                      <a:pt x="771" y="1980"/>
                    </a:lnTo>
                    <a:lnTo>
                      <a:pt x="727" y="1956"/>
                    </a:lnTo>
                    <a:lnTo>
                      <a:pt x="727" y="1956"/>
                    </a:lnTo>
                    <a:lnTo>
                      <a:pt x="716" y="1952"/>
                    </a:lnTo>
                    <a:lnTo>
                      <a:pt x="707" y="1950"/>
                    </a:lnTo>
                    <a:lnTo>
                      <a:pt x="697" y="1954"/>
                    </a:lnTo>
                    <a:lnTo>
                      <a:pt x="688" y="1959"/>
                    </a:lnTo>
                    <a:lnTo>
                      <a:pt x="688" y="1959"/>
                    </a:lnTo>
                    <a:lnTo>
                      <a:pt x="535" y="2068"/>
                    </a:lnTo>
                    <a:lnTo>
                      <a:pt x="535" y="2068"/>
                    </a:lnTo>
                    <a:lnTo>
                      <a:pt x="519" y="2077"/>
                    </a:lnTo>
                    <a:lnTo>
                      <a:pt x="502" y="2084"/>
                    </a:lnTo>
                    <a:lnTo>
                      <a:pt x="486" y="2088"/>
                    </a:lnTo>
                    <a:lnTo>
                      <a:pt x="471" y="2088"/>
                    </a:lnTo>
                    <a:lnTo>
                      <a:pt x="456" y="2086"/>
                    </a:lnTo>
                    <a:lnTo>
                      <a:pt x="442" y="2079"/>
                    </a:lnTo>
                    <a:lnTo>
                      <a:pt x="427" y="2070"/>
                    </a:lnTo>
                    <a:lnTo>
                      <a:pt x="412" y="2057"/>
                    </a:lnTo>
                    <a:lnTo>
                      <a:pt x="412" y="2057"/>
                    </a:lnTo>
                    <a:lnTo>
                      <a:pt x="273" y="1915"/>
                    </a:lnTo>
                    <a:lnTo>
                      <a:pt x="273" y="1915"/>
                    </a:lnTo>
                    <a:lnTo>
                      <a:pt x="262" y="1902"/>
                    </a:lnTo>
                    <a:lnTo>
                      <a:pt x="252" y="1888"/>
                    </a:lnTo>
                    <a:lnTo>
                      <a:pt x="247" y="1875"/>
                    </a:lnTo>
                    <a:lnTo>
                      <a:pt x="243" y="1860"/>
                    </a:lnTo>
                    <a:lnTo>
                      <a:pt x="243" y="1845"/>
                    </a:lnTo>
                    <a:lnTo>
                      <a:pt x="247" y="1831"/>
                    </a:lnTo>
                    <a:lnTo>
                      <a:pt x="254" y="1814"/>
                    </a:lnTo>
                    <a:lnTo>
                      <a:pt x="263" y="1799"/>
                    </a:lnTo>
                    <a:lnTo>
                      <a:pt x="263" y="1799"/>
                    </a:lnTo>
                    <a:lnTo>
                      <a:pt x="374" y="1647"/>
                    </a:lnTo>
                    <a:lnTo>
                      <a:pt x="374" y="1647"/>
                    </a:lnTo>
                    <a:lnTo>
                      <a:pt x="379" y="1638"/>
                    </a:lnTo>
                    <a:lnTo>
                      <a:pt x="381" y="1629"/>
                    </a:lnTo>
                    <a:lnTo>
                      <a:pt x="381" y="1619"/>
                    </a:lnTo>
                    <a:lnTo>
                      <a:pt x="377" y="1608"/>
                    </a:lnTo>
                    <a:lnTo>
                      <a:pt x="377" y="1608"/>
                    </a:lnTo>
                    <a:lnTo>
                      <a:pt x="352" y="1562"/>
                    </a:lnTo>
                    <a:lnTo>
                      <a:pt x="330" y="1515"/>
                    </a:lnTo>
                    <a:lnTo>
                      <a:pt x="311" y="1465"/>
                    </a:lnTo>
                    <a:lnTo>
                      <a:pt x="295" y="1415"/>
                    </a:lnTo>
                    <a:lnTo>
                      <a:pt x="295" y="1415"/>
                    </a:lnTo>
                    <a:lnTo>
                      <a:pt x="291" y="1404"/>
                    </a:lnTo>
                    <a:lnTo>
                      <a:pt x="285" y="1397"/>
                    </a:lnTo>
                    <a:lnTo>
                      <a:pt x="276" y="1391"/>
                    </a:lnTo>
                    <a:lnTo>
                      <a:pt x="265" y="1390"/>
                    </a:lnTo>
                    <a:lnTo>
                      <a:pt x="265" y="1390"/>
                    </a:lnTo>
                    <a:lnTo>
                      <a:pt x="92" y="1358"/>
                    </a:lnTo>
                    <a:lnTo>
                      <a:pt x="92" y="1358"/>
                    </a:lnTo>
                    <a:lnTo>
                      <a:pt x="68" y="1355"/>
                    </a:lnTo>
                    <a:lnTo>
                      <a:pt x="50" y="1347"/>
                    </a:lnTo>
                    <a:lnTo>
                      <a:pt x="33" y="1338"/>
                    </a:lnTo>
                    <a:lnTo>
                      <a:pt x="21" y="1327"/>
                    </a:lnTo>
                    <a:lnTo>
                      <a:pt x="11" y="1314"/>
                    </a:lnTo>
                    <a:lnTo>
                      <a:pt x="6" y="1298"/>
                    </a:lnTo>
                    <a:lnTo>
                      <a:pt x="2" y="1277"/>
                    </a:lnTo>
                    <a:lnTo>
                      <a:pt x="0" y="1255"/>
                    </a:lnTo>
                    <a:lnTo>
                      <a:pt x="0" y="1255"/>
                    </a:lnTo>
                    <a:lnTo>
                      <a:pt x="0" y="1162"/>
                    </a:lnTo>
                    <a:lnTo>
                      <a:pt x="2" y="1068"/>
                    </a:lnTo>
                    <a:lnTo>
                      <a:pt x="2" y="1068"/>
                    </a:lnTo>
                    <a:lnTo>
                      <a:pt x="4" y="1046"/>
                    </a:lnTo>
                    <a:lnTo>
                      <a:pt x="8" y="1029"/>
                    </a:lnTo>
                    <a:lnTo>
                      <a:pt x="13" y="1015"/>
                    </a:lnTo>
                    <a:lnTo>
                      <a:pt x="22" y="1002"/>
                    </a:lnTo>
                    <a:lnTo>
                      <a:pt x="33" y="991"/>
                    </a:lnTo>
                    <a:lnTo>
                      <a:pt x="46" y="983"/>
                    </a:lnTo>
                    <a:lnTo>
                      <a:pt x="63" y="976"/>
                    </a:lnTo>
                    <a:lnTo>
                      <a:pt x="83" y="972"/>
                    </a:lnTo>
                    <a:lnTo>
                      <a:pt x="83" y="972"/>
                    </a:lnTo>
                    <a:lnTo>
                      <a:pt x="171" y="958"/>
                    </a:lnTo>
                    <a:lnTo>
                      <a:pt x="258" y="943"/>
                    </a:lnTo>
                    <a:lnTo>
                      <a:pt x="258" y="943"/>
                    </a:lnTo>
                    <a:lnTo>
                      <a:pt x="273" y="939"/>
                    </a:lnTo>
                    <a:lnTo>
                      <a:pt x="282" y="934"/>
                    </a:lnTo>
                    <a:lnTo>
                      <a:pt x="289" y="925"/>
                    </a:lnTo>
                    <a:lnTo>
                      <a:pt x="295" y="912"/>
                    </a:lnTo>
                    <a:lnTo>
                      <a:pt x="295" y="912"/>
                    </a:lnTo>
                    <a:lnTo>
                      <a:pt x="309" y="864"/>
                    </a:lnTo>
                    <a:lnTo>
                      <a:pt x="328" y="816"/>
                    </a:lnTo>
                    <a:lnTo>
                      <a:pt x="348" y="770"/>
                    </a:lnTo>
                    <a:lnTo>
                      <a:pt x="372" y="724"/>
                    </a:lnTo>
                    <a:lnTo>
                      <a:pt x="372" y="724"/>
                    </a:lnTo>
                    <a:lnTo>
                      <a:pt x="377" y="713"/>
                    </a:lnTo>
                    <a:lnTo>
                      <a:pt x="377" y="704"/>
                    </a:lnTo>
                    <a:lnTo>
                      <a:pt x="376" y="693"/>
                    </a:lnTo>
                    <a:lnTo>
                      <a:pt x="370" y="684"/>
                    </a:lnTo>
                    <a:lnTo>
                      <a:pt x="370" y="684"/>
                    </a:lnTo>
                    <a:lnTo>
                      <a:pt x="263" y="535"/>
                    </a:lnTo>
                    <a:lnTo>
                      <a:pt x="263" y="535"/>
                    </a:lnTo>
                    <a:lnTo>
                      <a:pt x="252" y="516"/>
                    </a:lnTo>
                    <a:lnTo>
                      <a:pt x="245" y="500"/>
                    </a:lnTo>
                    <a:lnTo>
                      <a:pt x="241" y="483"/>
                    </a:lnTo>
                    <a:lnTo>
                      <a:pt x="241" y="467"/>
                    </a:lnTo>
                    <a:lnTo>
                      <a:pt x="243" y="452"/>
                    </a:lnTo>
                    <a:lnTo>
                      <a:pt x="250" y="437"/>
                    </a:lnTo>
                    <a:lnTo>
                      <a:pt x="262" y="421"/>
                    </a:lnTo>
                    <a:lnTo>
                      <a:pt x="276" y="406"/>
                    </a:lnTo>
                    <a:lnTo>
                      <a:pt x="276" y="406"/>
                    </a:lnTo>
                    <a:lnTo>
                      <a:pt x="409" y="274"/>
                    </a:lnTo>
                    <a:lnTo>
                      <a:pt x="409" y="274"/>
                    </a:lnTo>
                    <a:lnTo>
                      <a:pt x="423" y="259"/>
                    </a:lnTo>
                    <a:lnTo>
                      <a:pt x="440" y="250"/>
                    </a:lnTo>
                    <a:lnTo>
                      <a:pt x="455" y="243"/>
                    </a:lnTo>
                    <a:lnTo>
                      <a:pt x="471" y="241"/>
                    </a:lnTo>
                    <a:lnTo>
                      <a:pt x="488" y="241"/>
                    </a:lnTo>
                    <a:lnTo>
                      <a:pt x="504" y="246"/>
                    </a:lnTo>
                    <a:lnTo>
                      <a:pt x="521" y="254"/>
                    </a:lnTo>
                    <a:lnTo>
                      <a:pt x="537" y="265"/>
                    </a:lnTo>
                    <a:lnTo>
                      <a:pt x="537" y="265"/>
                    </a:lnTo>
                    <a:lnTo>
                      <a:pt x="609" y="316"/>
                    </a:lnTo>
                    <a:lnTo>
                      <a:pt x="679" y="369"/>
                    </a:lnTo>
                    <a:lnTo>
                      <a:pt x="679" y="369"/>
                    </a:lnTo>
                    <a:lnTo>
                      <a:pt x="690" y="375"/>
                    </a:lnTo>
                    <a:lnTo>
                      <a:pt x="699" y="379"/>
                    </a:lnTo>
                    <a:lnTo>
                      <a:pt x="710" y="377"/>
                    </a:lnTo>
                    <a:lnTo>
                      <a:pt x="723" y="373"/>
                    </a:lnTo>
                    <a:lnTo>
                      <a:pt x="723" y="373"/>
                    </a:lnTo>
                    <a:lnTo>
                      <a:pt x="767" y="349"/>
                    </a:lnTo>
                    <a:lnTo>
                      <a:pt x="813" y="327"/>
                    </a:lnTo>
                    <a:lnTo>
                      <a:pt x="859" y="309"/>
                    </a:lnTo>
                    <a:lnTo>
                      <a:pt x="907" y="294"/>
                    </a:lnTo>
                    <a:lnTo>
                      <a:pt x="907" y="294"/>
                    </a:lnTo>
                    <a:lnTo>
                      <a:pt x="922" y="289"/>
                    </a:lnTo>
                    <a:lnTo>
                      <a:pt x="927" y="285"/>
                    </a:lnTo>
                    <a:lnTo>
                      <a:pt x="931" y="281"/>
                    </a:lnTo>
                    <a:lnTo>
                      <a:pt x="936" y="270"/>
                    </a:lnTo>
                    <a:lnTo>
                      <a:pt x="940" y="257"/>
                    </a:lnTo>
                    <a:lnTo>
                      <a:pt x="940" y="257"/>
                    </a:lnTo>
                    <a:lnTo>
                      <a:pt x="957" y="167"/>
                    </a:lnTo>
                    <a:lnTo>
                      <a:pt x="971" y="77"/>
                    </a:lnTo>
                    <a:lnTo>
                      <a:pt x="971" y="77"/>
                    </a:lnTo>
                    <a:lnTo>
                      <a:pt x="977" y="59"/>
                    </a:lnTo>
                    <a:lnTo>
                      <a:pt x="982" y="42"/>
                    </a:lnTo>
                    <a:lnTo>
                      <a:pt x="992" y="29"/>
                    </a:lnTo>
                    <a:lnTo>
                      <a:pt x="1001" y="18"/>
                    </a:lnTo>
                    <a:lnTo>
                      <a:pt x="1014" y="11"/>
                    </a:lnTo>
                    <a:lnTo>
                      <a:pt x="1028" y="4"/>
                    </a:lnTo>
                    <a:lnTo>
                      <a:pt x="1045" y="2"/>
                    </a:lnTo>
                    <a:lnTo>
                      <a:pt x="1063" y="0"/>
                    </a:lnTo>
                    <a:lnTo>
                      <a:pt x="1063" y="0"/>
                    </a:lnTo>
                    <a:lnTo>
                      <a:pt x="1269" y="0"/>
                    </a:lnTo>
                    <a:lnTo>
                      <a:pt x="1269" y="0"/>
                    </a:lnTo>
                    <a:lnTo>
                      <a:pt x="1288" y="2"/>
                    </a:lnTo>
                    <a:lnTo>
                      <a:pt x="1302" y="5"/>
                    </a:lnTo>
                    <a:lnTo>
                      <a:pt x="1317" y="11"/>
                    </a:lnTo>
                    <a:lnTo>
                      <a:pt x="1328" y="20"/>
                    </a:lnTo>
                    <a:lnTo>
                      <a:pt x="1339" y="31"/>
                    </a:lnTo>
                    <a:lnTo>
                      <a:pt x="1346" y="44"/>
                    </a:lnTo>
                    <a:lnTo>
                      <a:pt x="1354" y="59"/>
                    </a:lnTo>
                    <a:lnTo>
                      <a:pt x="1357" y="77"/>
                    </a:lnTo>
                    <a:lnTo>
                      <a:pt x="1357" y="77"/>
                    </a:lnTo>
                    <a:lnTo>
                      <a:pt x="1372" y="167"/>
                    </a:lnTo>
                    <a:lnTo>
                      <a:pt x="1387" y="259"/>
                    </a:lnTo>
                    <a:lnTo>
                      <a:pt x="1387" y="259"/>
                    </a:lnTo>
                    <a:lnTo>
                      <a:pt x="1391" y="272"/>
                    </a:lnTo>
                    <a:lnTo>
                      <a:pt x="1396" y="281"/>
                    </a:lnTo>
                    <a:lnTo>
                      <a:pt x="1405" y="287"/>
                    </a:lnTo>
                    <a:lnTo>
                      <a:pt x="1416" y="292"/>
                    </a:lnTo>
                    <a:lnTo>
                      <a:pt x="1416" y="292"/>
                    </a:lnTo>
                    <a:lnTo>
                      <a:pt x="1466" y="307"/>
                    </a:lnTo>
                    <a:lnTo>
                      <a:pt x="1516" y="325"/>
                    </a:lnTo>
                    <a:lnTo>
                      <a:pt x="1563" y="347"/>
                    </a:lnTo>
                    <a:lnTo>
                      <a:pt x="1611" y="371"/>
                    </a:lnTo>
                    <a:lnTo>
                      <a:pt x="1611" y="371"/>
                    </a:lnTo>
                    <a:lnTo>
                      <a:pt x="1622" y="377"/>
                    </a:lnTo>
                    <a:lnTo>
                      <a:pt x="1631" y="379"/>
                    </a:lnTo>
                    <a:lnTo>
                      <a:pt x="1641" y="375"/>
                    </a:lnTo>
                    <a:lnTo>
                      <a:pt x="1652" y="369"/>
                    </a:lnTo>
                    <a:lnTo>
                      <a:pt x="1652" y="369"/>
                    </a:lnTo>
                    <a:lnTo>
                      <a:pt x="1725" y="316"/>
                    </a:lnTo>
                    <a:lnTo>
                      <a:pt x="1801" y="265"/>
                    </a:lnTo>
                    <a:lnTo>
                      <a:pt x="1801" y="265"/>
                    </a:lnTo>
                    <a:lnTo>
                      <a:pt x="1817" y="254"/>
                    </a:lnTo>
                    <a:lnTo>
                      <a:pt x="1836" y="246"/>
                    </a:lnTo>
                    <a:lnTo>
                      <a:pt x="1850" y="243"/>
                    </a:lnTo>
                    <a:lnTo>
                      <a:pt x="1867" y="241"/>
                    </a:lnTo>
                    <a:lnTo>
                      <a:pt x="1882" y="244"/>
                    </a:lnTo>
                    <a:lnTo>
                      <a:pt x="1896" y="252"/>
                    </a:lnTo>
                    <a:lnTo>
                      <a:pt x="1913" y="261"/>
                    </a:lnTo>
                    <a:lnTo>
                      <a:pt x="1928" y="276"/>
                    </a:lnTo>
                    <a:lnTo>
                      <a:pt x="1928" y="276"/>
                    </a:lnTo>
                    <a:lnTo>
                      <a:pt x="2065" y="414"/>
                    </a:lnTo>
                    <a:lnTo>
                      <a:pt x="2065" y="414"/>
                    </a:lnTo>
                    <a:lnTo>
                      <a:pt x="2077" y="426"/>
                    </a:lnTo>
                    <a:lnTo>
                      <a:pt x="2086" y="441"/>
                    </a:lnTo>
                    <a:lnTo>
                      <a:pt x="2091" y="458"/>
                    </a:lnTo>
                    <a:lnTo>
                      <a:pt x="2093" y="467"/>
                    </a:lnTo>
                    <a:lnTo>
                      <a:pt x="2093" y="476"/>
                    </a:lnTo>
                    <a:lnTo>
                      <a:pt x="2093" y="476"/>
                    </a:lnTo>
                    <a:close/>
                    <a:moveTo>
                      <a:pt x="1898" y="1163"/>
                    </a:moveTo>
                    <a:lnTo>
                      <a:pt x="1898" y="1163"/>
                    </a:lnTo>
                    <a:lnTo>
                      <a:pt x="1898" y="1127"/>
                    </a:lnTo>
                    <a:lnTo>
                      <a:pt x="1894" y="1088"/>
                    </a:lnTo>
                    <a:lnTo>
                      <a:pt x="1891" y="1051"/>
                    </a:lnTo>
                    <a:lnTo>
                      <a:pt x="1883" y="1016"/>
                    </a:lnTo>
                    <a:lnTo>
                      <a:pt x="1876" y="980"/>
                    </a:lnTo>
                    <a:lnTo>
                      <a:pt x="1865" y="945"/>
                    </a:lnTo>
                    <a:lnTo>
                      <a:pt x="1854" y="912"/>
                    </a:lnTo>
                    <a:lnTo>
                      <a:pt x="1841" y="879"/>
                    </a:lnTo>
                    <a:lnTo>
                      <a:pt x="1826" y="845"/>
                    </a:lnTo>
                    <a:lnTo>
                      <a:pt x="1810" y="814"/>
                    </a:lnTo>
                    <a:lnTo>
                      <a:pt x="1793" y="783"/>
                    </a:lnTo>
                    <a:lnTo>
                      <a:pt x="1773" y="754"/>
                    </a:lnTo>
                    <a:lnTo>
                      <a:pt x="1753" y="724"/>
                    </a:lnTo>
                    <a:lnTo>
                      <a:pt x="1731" y="697"/>
                    </a:lnTo>
                    <a:lnTo>
                      <a:pt x="1709" y="671"/>
                    </a:lnTo>
                    <a:lnTo>
                      <a:pt x="1683" y="645"/>
                    </a:lnTo>
                    <a:lnTo>
                      <a:pt x="1659" y="619"/>
                    </a:lnTo>
                    <a:lnTo>
                      <a:pt x="1631" y="597"/>
                    </a:lnTo>
                    <a:lnTo>
                      <a:pt x="1604" y="575"/>
                    </a:lnTo>
                    <a:lnTo>
                      <a:pt x="1574" y="555"/>
                    </a:lnTo>
                    <a:lnTo>
                      <a:pt x="1545" y="537"/>
                    </a:lnTo>
                    <a:lnTo>
                      <a:pt x="1514" y="518"/>
                    </a:lnTo>
                    <a:lnTo>
                      <a:pt x="1483" y="502"/>
                    </a:lnTo>
                    <a:lnTo>
                      <a:pt x="1449" y="487"/>
                    </a:lnTo>
                    <a:lnTo>
                      <a:pt x="1416" y="474"/>
                    </a:lnTo>
                    <a:lnTo>
                      <a:pt x="1383" y="463"/>
                    </a:lnTo>
                    <a:lnTo>
                      <a:pt x="1348" y="454"/>
                    </a:lnTo>
                    <a:lnTo>
                      <a:pt x="1312" y="445"/>
                    </a:lnTo>
                    <a:lnTo>
                      <a:pt x="1277" y="439"/>
                    </a:lnTo>
                    <a:lnTo>
                      <a:pt x="1240" y="434"/>
                    </a:lnTo>
                    <a:lnTo>
                      <a:pt x="1201" y="432"/>
                    </a:lnTo>
                    <a:lnTo>
                      <a:pt x="1164" y="430"/>
                    </a:lnTo>
                    <a:lnTo>
                      <a:pt x="1164" y="430"/>
                    </a:lnTo>
                    <a:lnTo>
                      <a:pt x="1126" y="432"/>
                    </a:lnTo>
                    <a:lnTo>
                      <a:pt x="1089" y="434"/>
                    </a:lnTo>
                    <a:lnTo>
                      <a:pt x="1054" y="439"/>
                    </a:lnTo>
                    <a:lnTo>
                      <a:pt x="1017" y="445"/>
                    </a:lnTo>
                    <a:lnTo>
                      <a:pt x="982" y="454"/>
                    </a:lnTo>
                    <a:lnTo>
                      <a:pt x="947" y="463"/>
                    </a:lnTo>
                    <a:lnTo>
                      <a:pt x="914" y="474"/>
                    </a:lnTo>
                    <a:lnTo>
                      <a:pt x="881" y="489"/>
                    </a:lnTo>
                    <a:lnTo>
                      <a:pt x="850" y="504"/>
                    </a:lnTo>
                    <a:lnTo>
                      <a:pt x="817" y="518"/>
                    </a:lnTo>
                    <a:lnTo>
                      <a:pt x="787" y="537"/>
                    </a:lnTo>
                    <a:lnTo>
                      <a:pt x="758" y="555"/>
                    </a:lnTo>
                    <a:lnTo>
                      <a:pt x="729" y="577"/>
                    </a:lnTo>
                    <a:lnTo>
                      <a:pt x="701" y="597"/>
                    </a:lnTo>
                    <a:lnTo>
                      <a:pt x="675" y="621"/>
                    </a:lnTo>
                    <a:lnTo>
                      <a:pt x="650" y="645"/>
                    </a:lnTo>
                    <a:lnTo>
                      <a:pt x="626" y="671"/>
                    </a:lnTo>
                    <a:lnTo>
                      <a:pt x="602" y="697"/>
                    </a:lnTo>
                    <a:lnTo>
                      <a:pt x="580" y="724"/>
                    </a:lnTo>
                    <a:lnTo>
                      <a:pt x="559" y="754"/>
                    </a:lnTo>
                    <a:lnTo>
                      <a:pt x="541" y="783"/>
                    </a:lnTo>
                    <a:lnTo>
                      <a:pt x="523" y="814"/>
                    </a:lnTo>
                    <a:lnTo>
                      <a:pt x="506" y="845"/>
                    </a:lnTo>
                    <a:lnTo>
                      <a:pt x="491" y="877"/>
                    </a:lnTo>
                    <a:lnTo>
                      <a:pt x="478" y="910"/>
                    </a:lnTo>
                    <a:lnTo>
                      <a:pt x="467" y="945"/>
                    </a:lnTo>
                    <a:lnTo>
                      <a:pt x="458" y="978"/>
                    </a:lnTo>
                    <a:lnTo>
                      <a:pt x="449" y="1015"/>
                    </a:lnTo>
                    <a:lnTo>
                      <a:pt x="444" y="1050"/>
                    </a:lnTo>
                    <a:lnTo>
                      <a:pt x="438" y="1086"/>
                    </a:lnTo>
                    <a:lnTo>
                      <a:pt x="434" y="1123"/>
                    </a:lnTo>
                    <a:lnTo>
                      <a:pt x="434" y="1160"/>
                    </a:lnTo>
                    <a:lnTo>
                      <a:pt x="434" y="1160"/>
                    </a:lnTo>
                    <a:lnTo>
                      <a:pt x="434" y="1198"/>
                    </a:lnTo>
                    <a:lnTo>
                      <a:pt x="438" y="1235"/>
                    </a:lnTo>
                    <a:lnTo>
                      <a:pt x="442" y="1272"/>
                    </a:lnTo>
                    <a:lnTo>
                      <a:pt x="449" y="1309"/>
                    </a:lnTo>
                    <a:lnTo>
                      <a:pt x="456" y="1344"/>
                    </a:lnTo>
                    <a:lnTo>
                      <a:pt x="467" y="1379"/>
                    </a:lnTo>
                    <a:lnTo>
                      <a:pt x="478" y="1413"/>
                    </a:lnTo>
                    <a:lnTo>
                      <a:pt x="491" y="1447"/>
                    </a:lnTo>
                    <a:lnTo>
                      <a:pt x="506" y="1478"/>
                    </a:lnTo>
                    <a:lnTo>
                      <a:pt x="523" y="1511"/>
                    </a:lnTo>
                    <a:lnTo>
                      <a:pt x="539" y="1540"/>
                    </a:lnTo>
                    <a:lnTo>
                      <a:pt x="559" y="1572"/>
                    </a:lnTo>
                    <a:lnTo>
                      <a:pt x="580" y="1599"/>
                    </a:lnTo>
                    <a:lnTo>
                      <a:pt x="602" y="1627"/>
                    </a:lnTo>
                    <a:lnTo>
                      <a:pt x="624" y="1654"/>
                    </a:lnTo>
                    <a:lnTo>
                      <a:pt x="648" y="1680"/>
                    </a:lnTo>
                    <a:lnTo>
                      <a:pt x="673" y="1704"/>
                    </a:lnTo>
                    <a:lnTo>
                      <a:pt x="701" y="1726"/>
                    </a:lnTo>
                    <a:lnTo>
                      <a:pt x="729" y="1748"/>
                    </a:lnTo>
                    <a:lnTo>
                      <a:pt x="758" y="1768"/>
                    </a:lnTo>
                    <a:lnTo>
                      <a:pt x="787" y="1788"/>
                    </a:lnTo>
                    <a:lnTo>
                      <a:pt x="817" y="1805"/>
                    </a:lnTo>
                    <a:lnTo>
                      <a:pt x="850" y="1822"/>
                    </a:lnTo>
                    <a:lnTo>
                      <a:pt x="881" y="1836"/>
                    </a:lnTo>
                    <a:lnTo>
                      <a:pt x="916" y="1849"/>
                    </a:lnTo>
                    <a:lnTo>
                      <a:pt x="949" y="1860"/>
                    </a:lnTo>
                    <a:lnTo>
                      <a:pt x="984" y="1871"/>
                    </a:lnTo>
                    <a:lnTo>
                      <a:pt x="1021" y="1878"/>
                    </a:lnTo>
                    <a:lnTo>
                      <a:pt x="1056" y="1886"/>
                    </a:lnTo>
                    <a:lnTo>
                      <a:pt x="1093" y="1890"/>
                    </a:lnTo>
                    <a:lnTo>
                      <a:pt x="1131" y="1893"/>
                    </a:lnTo>
                    <a:lnTo>
                      <a:pt x="1168" y="1893"/>
                    </a:lnTo>
                    <a:lnTo>
                      <a:pt x="1168" y="1893"/>
                    </a:lnTo>
                    <a:lnTo>
                      <a:pt x="1207" y="1893"/>
                    </a:lnTo>
                    <a:lnTo>
                      <a:pt x="1243" y="1890"/>
                    </a:lnTo>
                    <a:lnTo>
                      <a:pt x="1280" y="1886"/>
                    </a:lnTo>
                    <a:lnTo>
                      <a:pt x="1315" y="1878"/>
                    </a:lnTo>
                    <a:lnTo>
                      <a:pt x="1352" y="1871"/>
                    </a:lnTo>
                    <a:lnTo>
                      <a:pt x="1385" y="1860"/>
                    </a:lnTo>
                    <a:lnTo>
                      <a:pt x="1420" y="1849"/>
                    </a:lnTo>
                    <a:lnTo>
                      <a:pt x="1453" y="1836"/>
                    </a:lnTo>
                    <a:lnTo>
                      <a:pt x="1484" y="1822"/>
                    </a:lnTo>
                    <a:lnTo>
                      <a:pt x="1517" y="1805"/>
                    </a:lnTo>
                    <a:lnTo>
                      <a:pt x="1547" y="1788"/>
                    </a:lnTo>
                    <a:lnTo>
                      <a:pt x="1576" y="1768"/>
                    </a:lnTo>
                    <a:lnTo>
                      <a:pt x="1606" y="1748"/>
                    </a:lnTo>
                    <a:lnTo>
                      <a:pt x="1633" y="1728"/>
                    </a:lnTo>
                    <a:lnTo>
                      <a:pt x="1659" y="1704"/>
                    </a:lnTo>
                    <a:lnTo>
                      <a:pt x="1685" y="1680"/>
                    </a:lnTo>
                    <a:lnTo>
                      <a:pt x="1709" y="1654"/>
                    </a:lnTo>
                    <a:lnTo>
                      <a:pt x="1733" y="1629"/>
                    </a:lnTo>
                    <a:lnTo>
                      <a:pt x="1753" y="1601"/>
                    </a:lnTo>
                    <a:lnTo>
                      <a:pt x="1773" y="1572"/>
                    </a:lnTo>
                    <a:lnTo>
                      <a:pt x="1793" y="1542"/>
                    </a:lnTo>
                    <a:lnTo>
                      <a:pt x="1810" y="1513"/>
                    </a:lnTo>
                    <a:lnTo>
                      <a:pt x="1826" y="1480"/>
                    </a:lnTo>
                    <a:lnTo>
                      <a:pt x="1841" y="1448"/>
                    </a:lnTo>
                    <a:lnTo>
                      <a:pt x="1854" y="1415"/>
                    </a:lnTo>
                    <a:lnTo>
                      <a:pt x="1865" y="1380"/>
                    </a:lnTo>
                    <a:lnTo>
                      <a:pt x="1876" y="1347"/>
                    </a:lnTo>
                    <a:lnTo>
                      <a:pt x="1883" y="1311"/>
                    </a:lnTo>
                    <a:lnTo>
                      <a:pt x="1891" y="1276"/>
                    </a:lnTo>
                    <a:lnTo>
                      <a:pt x="1894" y="1239"/>
                    </a:lnTo>
                    <a:lnTo>
                      <a:pt x="1898" y="1202"/>
                    </a:lnTo>
                    <a:lnTo>
                      <a:pt x="1898" y="1163"/>
                    </a:lnTo>
                    <a:lnTo>
                      <a:pt x="1898" y="1163"/>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nvGrpSpPr>
              <p:cNvPr id="624" name="Google Shape;624;g7b4e49b99c_0_22"/>
              <p:cNvGrpSpPr/>
              <p:nvPr/>
            </p:nvGrpSpPr>
            <p:grpSpPr>
              <a:xfrm>
                <a:off x="4815577" y="4414044"/>
                <a:ext cx="698500" cy="912812"/>
                <a:chOff x="4856163" y="4476750"/>
                <a:chExt cx="698500" cy="912812"/>
              </a:xfrm>
            </p:grpSpPr>
            <p:sp>
              <p:nvSpPr>
                <p:cNvPr id="625" name="Google Shape;625;g7b4e49b99c_0_22"/>
                <p:cNvSpPr/>
                <p:nvPr/>
              </p:nvSpPr>
              <p:spPr>
                <a:xfrm>
                  <a:off x="4856163" y="4946650"/>
                  <a:ext cx="698500" cy="442912"/>
                </a:xfrm>
                <a:custGeom>
                  <a:avLst/>
                  <a:gdLst/>
                  <a:ahLst/>
                  <a:cxnLst/>
                  <a:rect l="l" t="t" r="r" b="b"/>
                  <a:pathLst>
                    <a:path w="879" h="557" extrusionOk="0">
                      <a:moveTo>
                        <a:pt x="373" y="251"/>
                      </a:moveTo>
                      <a:lnTo>
                        <a:pt x="373" y="251"/>
                      </a:lnTo>
                      <a:lnTo>
                        <a:pt x="415" y="132"/>
                      </a:lnTo>
                      <a:lnTo>
                        <a:pt x="415" y="132"/>
                      </a:lnTo>
                      <a:lnTo>
                        <a:pt x="415" y="125"/>
                      </a:lnTo>
                      <a:lnTo>
                        <a:pt x="414" y="119"/>
                      </a:lnTo>
                      <a:lnTo>
                        <a:pt x="408" y="110"/>
                      </a:lnTo>
                      <a:lnTo>
                        <a:pt x="408" y="110"/>
                      </a:lnTo>
                      <a:lnTo>
                        <a:pt x="399" y="90"/>
                      </a:lnTo>
                      <a:lnTo>
                        <a:pt x="390" y="71"/>
                      </a:lnTo>
                      <a:lnTo>
                        <a:pt x="390" y="71"/>
                      </a:lnTo>
                      <a:lnTo>
                        <a:pt x="384" y="55"/>
                      </a:lnTo>
                      <a:lnTo>
                        <a:pt x="382" y="47"/>
                      </a:lnTo>
                      <a:lnTo>
                        <a:pt x="382" y="40"/>
                      </a:lnTo>
                      <a:lnTo>
                        <a:pt x="384" y="33"/>
                      </a:lnTo>
                      <a:lnTo>
                        <a:pt x="388" y="25"/>
                      </a:lnTo>
                      <a:lnTo>
                        <a:pt x="393" y="18"/>
                      </a:lnTo>
                      <a:lnTo>
                        <a:pt x="399" y="12"/>
                      </a:lnTo>
                      <a:lnTo>
                        <a:pt x="399" y="12"/>
                      </a:lnTo>
                      <a:lnTo>
                        <a:pt x="408" y="7"/>
                      </a:lnTo>
                      <a:lnTo>
                        <a:pt x="417" y="3"/>
                      </a:lnTo>
                      <a:lnTo>
                        <a:pt x="428" y="0"/>
                      </a:lnTo>
                      <a:lnTo>
                        <a:pt x="441" y="0"/>
                      </a:lnTo>
                      <a:lnTo>
                        <a:pt x="452" y="0"/>
                      </a:lnTo>
                      <a:lnTo>
                        <a:pt x="463" y="1"/>
                      </a:lnTo>
                      <a:lnTo>
                        <a:pt x="474" y="5"/>
                      </a:lnTo>
                      <a:lnTo>
                        <a:pt x="482" y="11"/>
                      </a:lnTo>
                      <a:lnTo>
                        <a:pt x="482" y="11"/>
                      </a:lnTo>
                      <a:lnTo>
                        <a:pt x="489" y="18"/>
                      </a:lnTo>
                      <a:lnTo>
                        <a:pt x="494" y="23"/>
                      </a:lnTo>
                      <a:lnTo>
                        <a:pt x="498" y="31"/>
                      </a:lnTo>
                      <a:lnTo>
                        <a:pt x="498" y="38"/>
                      </a:lnTo>
                      <a:lnTo>
                        <a:pt x="500" y="46"/>
                      </a:lnTo>
                      <a:lnTo>
                        <a:pt x="498" y="55"/>
                      </a:lnTo>
                      <a:lnTo>
                        <a:pt x="494" y="71"/>
                      </a:lnTo>
                      <a:lnTo>
                        <a:pt x="494" y="71"/>
                      </a:lnTo>
                      <a:lnTo>
                        <a:pt x="493" y="73"/>
                      </a:lnTo>
                      <a:lnTo>
                        <a:pt x="493" y="73"/>
                      </a:lnTo>
                      <a:lnTo>
                        <a:pt x="482" y="90"/>
                      </a:lnTo>
                      <a:lnTo>
                        <a:pt x="474" y="104"/>
                      </a:lnTo>
                      <a:lnTo>
                        <a:pt x="472" y="121"/>
                      </a:lnTo>
                      <a:lnTo>
                        <a:pt x="472" y="137"/>
                      </a:lnTo>
                      <a:lnTo>
                        <a:pt x="474" y="154"/>
                      </a:lnTo>
                      <a:lnTo>
                        <a:pt x="478" y="171"/>
                      </a:lnTo>
                      <a:lnTo>
                        <a:pt x="493" y="204"/>
                      </a:lnTo>
                      <a:lnTo>
                        <a:pt x="493" y="204"/>
                      </a:lnTo>
                      <a:lnTo>
                        <a:pt x="502" y="226"/>
                      </a:lnTo>
                      <a:lnTo>
                        <a:pt x="509" y="250"/>
                      </a:lnTo>
                      <a:lnTo>
                        <a:pt x="509" y="250"/>
                      </a:lnTo>
                      <a:lnTo>
                        <a:pt x="516" y="244"/>
                      </a:lnTo>
                      <a:lnTo>
                        <a:pt x="520" y="237"/>
                      </a:lnTo>
                      <a:lnTo>
                        <a:pt x="524" y="224"/>
                      </a:lnTo>
                      <a:lnTo>
                        <a:pt x="524" y="224"/>
                      </a:lnTo>
                      <a:lnTo>
                        <a:pt x="586" y="33"/>
                      </a:lnTo>
                      <a:lnTo>
                        <a:pt x="586" y="33"/>
                      </a:lnTo>
                      <a:lnTo>
                        <a:pt x="592" y="14"/>
                      </a:lnTo>
                      <a:lnTo>
                        <a:pt x="596" y="9"/>
                      </a:lnTo>
                      <a:lnTo>
                        <a:pt x="599" y="5"/>
                      </a:lnTo>
                      <a:lnTo>
                        <a:pt x="603" y="5"/>
                      </a:lnTo>
                      <a:lnTo>
                        <a:pt x="608" y="7"/>
                      </a:lnTo>
                      <a:lnTo>
                        <a:pt x="625" y="14"/>
                      </a:lnTo>
                      <a:lnTo>
                        <a:pt x="625" y="14"/>
                      </a:lnTo>
                      <a:lnTo>
                        <a:pt x="710" y="60"/>
                      </a:lnTo>
                      <a:lnTo>
                        <a:pt x="790" y="108"/>
                      </a:lnTo>
                      <a:lnTo>
                        <a:pt x="790" y="108"/>
                      </a:lnTo>
                      <a:lnTo>
                        <a:pt x="811" y="121"/>
                      </a:lnTo>
                      <a:lnTo>
                        <a:pt x="829" y="136"/>
                      </a:lnTo>
                      <a:lnTo>
                        <a:pt x="844" y="152"/>
                      </a:lnTo>
                      <a:lnTo>
                        <a:pt x="855" y="171"/>
                      </a:lnTo>
                      <a:lnTo>
                        <a:pt x="866" y="191"/>
                      </a:lnTo>
                      <a:lnTo>
                        <a:pt x="871" y="211"/>
                      </a:lnTo>
                      <a:lnTo>
                        <a:pt x="877" y="233"/>
                      </a:lnTo>
                      <a:lnTo>
                        <a:pt x="879" y="257"/>
                      </a:lnTo>
                      <a:lnTo>
                        <a:pt x="879" y="257"/>
                      </a:lnTo>
                      <a:lnTo>
                        <a:pt x="879" y="303"/>
                      </a:lnTo>
                      <a:lnTo>
                        <a:pt x="879" y="349"/>
                      </a:lnTo>
                      <a:lnTo>
                        <a:pt x="879" y="349"/>
                      </a:lnTo>
                      <a:lnTo>
                        <a:pt x="879" y="356"/>
                      </a:lnTo>
                      <a:lnTo>
                        <a:pt x="877" y="362"/>
                      </a:lnTo>
                      <a:lnTo>
                        <a:pt x="873" y="373"/>
                      </a:lnTo>
                      <a:lnTo>
                        <a:pt x="866" y="382"/>
                      </a:lnTo>
                      <a:lnTo>
                        <a:pt x="857" y="389"/>
                      </a:lnTo>
                      <a:lnTo>
                        <a:pt x="857" y="389"/>
                      </a:lnTo>
                      <a:lnTo>
                        <a:pt x="836" y="408"/>
                      </a:lnTo>
                      <a:lnTo>
                        <a:pt x="816" y="426"/>
                      </a:lnTo>
                      <a:lnTo>
                        <a:pt x="794" y="443"/>
                      </a:lnTo>
                      <a:lnTo>
                        <a:pt x="772" y="459"/>
                      </a:lnTo>
                      <a:lnTo>
                        <a:pt x="748" y="472"/>
                      </a:lnTo>
                      <a:lnTo>
                        <a:pt x="726" y="487"/>
                      </a:lnTo>
                      <a:lnTo>
                        <a:pt x="702" y="498"/>
                      </a:lnTo>
                      <a:lnTo>
                        <a:pt x="676" y="509"/>
                      </a:lnTo>
                      <a:lnTo>
                        <a:pt x="653" y="520"/>
                      </a:lnTo>
                      <a:lnTo>
                        <a:pt x="627" y="527"/>
                      </a:lnTo>
                      <a:lnTo>
                        <a:pt x="601" y="536"/>
                      </a:lnTo>
                      <a:lnTo>
                        <a:pt x="575" y="542"/>
                      </a:lnTo>
                      <a:lnTo>
                        <a:pt x="550" y="547"/>
                      </a:lnTo>
                      <a:lnTo>
                        <a:pt x="524" y="551"/>
                      </a:lnTo>
                      <a:lnTo>
                        <a:pt x="498" y="555"/>
                      </a:lnTo>
                      <a:lnTo>
                        <a:pt x="471" y="557"/>
                      </a:lnTo>
                      <a:lnTo>
                        <a:pt x="445" y="557"/>
                      </a:lnTo>
                      <a:lnTo>
                        <a:pt x="417" y="557"/>
                      </a:lnTo>
                      <a:lnTo>
                        <a:pt x="391" y="555"/>
                      </a:lnTo>
                      <a:lnTo>
                        <a:pt x="366" y="553"/>
                      </a:lnTo>
                      <a:lnTo>
                        <a:pt x="338" y="549"/>
                      </a:lnTo>
                      <a:lnTo>
                        <a:pt x="312" y="544"/>
                      </a:lnTo>
                      <a:lnTo>
                        <a:pt x="287" y="538"/>
                      </a:lnTo>
                      <a:lnTo>
                        <a:pt x="261" y="531"/>
                      </a:lnTo>
                      <a:lnTo>
                        <a:pt x="235" y="522"/>
                      </a:lnTo>
                      <a:lnTo>
                        <a:pt x="209" y="512"/>
                      </a:lnTo>
                      <a:lnTo>
                        <a:pt x="185" y="501"/>
                      </a:lnTo>
                      <a:lnTo>
                        <a:pt x="162" y="490"/>
                      </a:lnTo>
                      <a:lnTo>
                        <a:pt x="138" y="477"/>
                      </a:lnTo>
                      <a:lnTo>
                        <a:pt x="114" y="463"/>
                      </a:lnTo>
                      <a:lnTo>
                        <a:pt x="90" y="448"/>
                      </a:lnTo>
                      <a:lnTo>
                        <a:pt x="68" y="432"/>
                      </a:lnTo>
                      <a:lnTo>
                        <a:pt x="68" y="432"/>
                      </a:lnTo>
                      <a:lnTo>
                        <a:pt x="51" y="417"/>
                      </a:lnTo>
                      <a:lnTo>
                        <a:pt x="37" y="402"/>
                      </a:lnTo>
                      <a:lnTo>
                        <a:pt x="24" y="387"/>
                      </a:lnTo>
                      <a:lnTo>
                        <a:pt x="14" y="373"/>
                      </a:lnTo>
                      <a:lnTo>
                        <a:pt x="7" y="354"/>
                      </a:lnTo>
                      <a:lnTo>
                        <a:pt x="2" y="336"/>
                      </a:lnTo>
                      <a:lnTo>
                        <a:pt x="0" y="316"/>
                      </a:lnTo>
                      <a:lnTo>
                        <a:pt x="3" y="294"/>
                      </a:lnTo>
                      <a:lnTo>
                        <a:pt x="3" y="294"/>
                      </a:lnTo>
                      <a:lnTo>
                        <a:pt x="5" y="279"/>
                      </a:lnTo>
                      <a:lnTo>
                        <a:pt x="5" y="264"/>
                      </a:lnTo>
                      <a:lnTo>
                        <a:pt x="7" y="233"/>
                      </a:lnTo>
                      <a:lnTo>
                        <a:pt x="7" y="233"/>
                      </a:lnTo>
                      <a:lnTo>
                        <a:pt x="9" y="216"/>
                      </a:lnTo>
                      <a:lnTo>
                        <a:pt x="13" y="200"/>
                      </a:lnTo>
                      <a:lnTo>
                        <a:pt x="18" y="185"/>
                      </a:lnTo>
                      <a:lnTo>
                        <a:pt x="25" y="171"/>
                      </a:lnTo>
                      <a:lnTo>
                        <a:pt x="35" y="158"/>
                      </a:lnTo>
                      <a:lnTo>
                        <a:pt x="46" y="145"/>
                      </a:lnTo>
                      <a:lnTo>
                        <a:pt x="57" y="134"/>
                      </a:lnTo>
                      <a:lnTo>
                        <a:pt x="70" y="123"/>
                      </a:lnTo>
                      <a:lnTo>
                        <a:pt x="70" y="123"/>
                      </a:lnTo>
                      <a:lnTo>
                        <a:pt x="117" y="91"/>
                      </a:lnTo>
                      <a:lnTo>
                        <a:pt x="167" y="62"/>
                      </a:lnTo>
                      <a:lnTo>
                        <a:pt x="217" y="36"/>
                      </a:lnTo>
                      <a:lnTo>
                        <a:pt x="266" y="9"/>
                      </a:lnTo>
                      <a:lnTo>
                        <a:pt x="266" y="9"/>
                      </a:lnTo>
                      <a:lnTo>
                        <a:pt x="274" y="7"/>
                      </a:lnTo>
                      <a:lnTo>
                        <a:pt x="279" y="5"/>
                      </a:lnTo>
                      <a:lnTo>
                        <a:pt x="285" y="7"/>
                      </a:lnTo>
                      <a:lnTo>
                        <a:pt x="287" y="9"/>
                      </a:lnTo>
                      <a:lnTo>
                        <a:pt x="292" y="16"/>
                      </a:lnTo>
                      <a:lnTo>
                        <a:pt x="296" y="27"/>
                      </a:lnTo>
                      <a:lnTo>
                        <a:pt x="296" y="27"/>
                      </a:lnTo>
                      <a:lnTo>
                        <a:pt x="358" y="224"/>
                      </a:lnTo>
                      <a:lnTo>
                        <a:pt x="358" y="224"/>
                      </a:lnTo>
                      <a:lnTo>
                        <a:pt x="362" y="237"/>
                      </a:lnTo>
                      <a:lnTo>
                        <a:pt x="366" y="244"/>
                      </a:lnTo>
                      <a:lnTo>
                        <a:pt x="373" y="251"/>
                      </a:lnTo>
                      <a:lnTo>
                        <a:pt x="373" y="251"/>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626" name="Google Shape;626;g7b4e49b99c_0_22"/>
                <p:cNvSpPr/>
                <p:nvPr/>
              </p:nvSpPr>
              <p:spPr>
                <a:xfrm>
                  <a:off x="5041901" y="4476750"/>
                  <a:ext cx="328613" cy="422275"/>
                </a:xfrm>
                <a:custGeom>
                  <a:avLst/>
                  <a:gdLst/>
                  <a:ahLst/>
                  <a:cxnLst/>
                  <a:rect l="l" t="t" r="r" b="b"/>
                  <a:pathLst>
                    <a:path w="414" h="531" extrusionOk="0">
                      <a:moveTo>
                        <a:pt x="414" y="250"/>
                      </a:moveTo>
                      <a:lnTo>
                        <a:pt x="414" y="250"/>
                      </a:lnTo>
                      <a:lnTo>
                        <a:pt x="414" y="290"/>
                      </a:lnTo>
                      <a:lnTo>
                        <a:pt x="410" y="331"/>
                      </a:lnTo>
                      <a:lnTo>
                        <a:pt x="407" y="351"/>
                      </a:lnTo>
                      <a:lnTo>
                        <a:pt x="401" y="371"/>
                      </a:lnTo>
                      <a:lnTo>
                        <a:pt x="396" y="389"/>
                      </a:lnTo>
                      <a:lnTo>
                        <a:pt x="388" y="410"/>
                      </a:lnTo>
                      <a:lnTo>
                        <a:pt x="388" y="410"/>
                      </a:lnTo>
                      <a:lnTo>
                        <a:pt x="375" y="437"/>
                      </a:lnTo>
                      <a:lnTo>
                        <a:pt x="359" y="461"/>
                      </a:lnTo>
                      <a:lnTo>
                        <a:pt x="340" y="481"/>
                      </a:lnTo>
                      <a:lnTo>
                        <a:pt x="320" y="500"/>
                      </a:lnTo>
                      <a:lnTo>
                        <a:pt x="296" y="513"/>
                      </a:lnTo>
                      <a:lnTo>
                        <a:pt x="271" y="524"/>
                      </a:lnTo>
                      <a:lnTo>
                        <a:pt x="243" y="529"/>
                      </a:lnTo>
                      <a:lnTo>
                        <a:pt x="214" y="531"/>
                      </a:lnTo>
                      <a:lnTo>
                        <a:pt x="214" y="531"/>
                      </a:lnTo>
                      <a:lnTo>
                        <a:pt x="182" y="531"/>
                      </a:lnTo>
                      <a:lnTo>
                        <a:pt x="153" y="525"/>
                      </a:lnTo>
                      <a:lnTo>
                        <a:pt x="138" y="520"/>
                      </a:lnTo>
                      <a:lnTo>
                        <a:pt x="125" y="516"/>
                      </a:lnTo>
                      <a:lnTo>
                        <a:pt x="112" y="509"/>
                      </a:lnTo>
                      <a:lnTo>
                        <a:pt x="101" y="503"/>
                      </a:lnTo>
                      <a:lnTo>
                        <a:pt x="90" y="494"/>
                      </a:lnTo>
                      <a:lnTo>
                        <a:pt x="79" y="485"/>
                      </a:lnTo>
                      <a:lnTo>
                        <a:pt x="70" y="476"/>
                      </a:lnTo>
                      <a:lnTo>
                        <a:pt x="61" y="465"/>
                      </a:lnTo>
                      <a:lnTo>
                        <a:pt x="52" y="454"/>
                      </a:lnTo>
                      <a:lnTo>
                        <a:pt x="44" y="441"/>
                      </a:lnTo>
                      <a:lnTo>
                        <a:pt x="30" y="413"/>
                      </a:lnTo>
                      <a:lnTo>
                        <a:pt x="30" y="413"/>
                      </a:lnTo>
                      <a:lnTo>
                        <a:pt x="19" y="378"/>
                      </a:lnTo>
                      <a:lnTo>
                        <a:pt x="9" y="345"/>
                      </a:lnTo>
                      <a:lnTo>
                        <a:pt x="4" y="312"/>
                      </a:lnTo>
                      <a:lnTo>
                        <a:pt x="0" y="277"/>
                      </a:lnTo>
                      <a:lnTo>
                        <a:pt x="0" y="244"/>
                      </a:lnTo>
                      <a:lnTo>
                        <a:pt x="2" y="209"/>
                      </a:lnTo>
                      <a:lnTo>
                        <a:pt x="8" y="174"/>
                      </a:lnTo>
                      <a:lnTo>
                        <a:pt x="15" y="141"/>
                      </a:lnTo>
                      <a:lnTo>
                        <a:pt x="15" y="141"/>
                      </a:lnTo>
                      <a:lnTo>
                        <a:pt x="21" y="125"/>
                      </a:lnTo>
                      <a:lnTo>
                        <a:pt x="26" y="108"/>
                      </a:lnTo>
                      <a:lnTo>
                        <a:pt x="33" y="93"/>
                      </a:lnTo>
                      <a:lnTo>
                        <a:pt x="41" y="81"/>
                      </a:lnTo>
                      <a:lnTo>
                        <a:pt x="52" y="68"/>
                      </a:lnTo>
                      <a:lnTo>
                        <a:pt x="61" y="57"/>
                      </a:lnTo>
                      <a:lnTo>
                        <a:pt x="72" y="46"/>
                      </a:lnTo>
                      <a:lnTo>
                        <a:pt x="85" y="36"/>
                      </a:lnTo>
                      <a:lnTo>
                        <a:pt x="98" y="27"/>
                      </a:lnTo>
                      <a:lnTo>
                        <a:pt x="112" y="20"/>
                      </a:lnTo>
                      <a:lnTo>
                        <a:pt x="127" y="13"/>
                      </a:lnTo>
                      <a:lnTo>
                        <a:pt x="142" y="9"/>
                      </a:lnTo>
                      <a:lnTo>
                        <a:pt x="158" y="3"/>
                      </a:lnTo>
                      <a:lnTo>
                        <a:pt x="175" y="2"/>
                      </a:lnTo>
                      <a:lnTo>
                        <a:pt x="193" y="0"/>
                      </a:lnTo>
                      <a:lnTo>
                        <a:pt x="210" y="0"/>
                      </a:lnTo>
                      <a:lnTo>
                        <a:pt x="210" y="0"/>
                      </a:lnTo>
                      <a:lnTo>
                        <a:pt x="228" y="0"/>
                      </a:lnTo>
                      <a:lnTo>
                        <a:pt x="247" y="2"/>
                      </a:lnTo>
                      <a:lnTo>
                        <a:pt x="263" y="5"/>
                      </a:lnTo>
                      <a:lnTo>
                        <a:pt x="278" y="9"/>
                      </a:lnTo>
                      <a:lnTo>
                        <a:pt x="295" y="14"/>
                      </a:lnTo>
                      <a:lnTo>
                        <a:pt x="307" y="22"/>
                      </a:lnTo>
                      <a:lnTo>
                        <a:pt x="322" y="29"/>
                      </a:lnTo>
                      <a:lnTo>
                        <a:pt x="335" y="38"/>
                      </a:lnTo>
                      <a:lnTo>
                        <a:pt x="346" y="47"/>
                      </a:lnTo>
                      <a:lnTo>
                        <a:pt x="357" y="59"/>
                      </a:lnTo>
                      <a:lnTo>
                        <a:pt x="368" y="71"/>
                      </a:lnTo>
                      <a:lnTo>
                        <a:pt x="377" y="84"/>
                      </a:lnTo>
                      <a:lnTo>
                        <a:pt x="385" y="97"/>
                      </a:lnTo>
                      <a:lnTo>
                        <a:pt x="392" y="112"/>
                      </a:lnTo>
                      <a:lnTo>
                        <a:pt x="399" y="128"/>
                      </a:lnTo>
                      <a:lnTo>
                        <a:pt x="403" y="145"/>
                      </a:lnTo>
                      <a:lnTo>
                        <a:pt x="403" y="145"/>
                      </a:lnTo>
                      <a:lnTo>
                        <a:pt x="410" y="171"/>
                      </a:lnTo>
                      <a:lnTo>
                        <a:pt x="412" y="196"/>
                      </a:lnTo>
                      <a:lnTo>
                        <a:pt x="414" y="222"/>
                      </a:lnTo>
                      <a:lnTo>
                        <a:pt x="414" y="250"/>
                      </a:lnTo>
                      <a:lnTo>
                        <a:pt x="414" y="25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grpSp>
      </p:grpSp>
      <p:sp>
        <p:nvSpPr>
          <p:cNvPr id="627" name="Google Shape;627;g7b4e49b99c_0_22"/>
          <p:cNvSpPr/>
          <p:nvPr/>
        </p:nvSpPr>
        <p:spPr>
          <a:xfrm flipH="1">
            <a:off x="8696148" y="2646300"/>
            <a:ext cx="1504500" cy="1504500"/>
          </a:xfrm>
          <a:prstGeom prst="ellipse">
            <a:avLst/>
          </a:prstGeom>
          <a:solidFill>
            <a:srgbClr val="F29B26"/>
          </a:solidFill>
          <a:ln w="76200" cap="flat" cmpd="sng">
            <a:solidFill>
              <a:srgbClr val="F9D29D"/>
            </a:solidFill>
            <a:prstDash val="solid"/>
            <a:round/>
            <a:headEnd type="none" w="sm" len="sm"/>
            <a:tailEnd type="none" w="sm" len="sm"/>
          </a:ln>
        </p:spPr>
        <p:txBody>
          <a:bodyPr spcFirstLastPara="1" wrap="square" lIns="162525" tIns="81250" rIns="162525" bIns="81250" anchor="t" anchorCtr="0">
            <a:noAutofit/>
          </a:bodyPr>
          <a:lstStyle/>
          <a:p>
            <a:pPr marL="0" marR="0" lvl="0" indent="0" algn="l" rtl="0">
              <a:lnSpc>
                <a:spcPct val="100000"/>
              </a:lnSpc>
              <a:spcBef>
                <a:spcPts val="0"/>
              </a:spcBef>
              <a:spcAft>
                <a:spcPts val="0"/>
              </a:spcAft>
              <a:buClr>
                <a:srgbClr val="000000"/>
              </a:buClr>
              <a:buSzPts val="3199"/>
              <a:buFont typeface="Arial"/>
              <a:buNone/>
            </a:pPr>
            <a:endParaRPr sz="3199" b="0" i="0" u="none" strike="noStrike" cap="none">
              <a:solidFill>
                <a:schemeClr val="tx1">
                  <a:lumMod val="75000"/>
                  <a:lumOff val="25000"/>
                </a:schemeClr>
              </a:solidFill>
              <a:latin typeface="Calibri"/>
              <a:ea typeface="Calibri"/>
              <a:cs typeface="Calibri"/>
              <a:sym typeface="Calibri"/>
            </a:endParaRPr>
          </a:p>
        </p:txBody>
      </p:sp>
      <p:grpSp>
        <p:nvGrpSpPr>
          <p:cNvPr id="628" name="Google Shape;628;g7b4e49b99c_0_22"/>
          <p:cNvGrpSpPr/>
          <p:nvPr/>
        </p:nvGrpSpPr>
        <p:grpSpPr>
          <a:xfrm>
            <a:off x="9165321" y="2946775"/>
            <a:ext cx="565556" cy="903358"/>
            <a:chOff x="9064104" y="3497336"/>
            <a:chExt cx="513581" cy="820340"/>
          </a:xfrm>
        </p:grpSpPr>
        <p:sp>
          <p:nvSpPr>
            <p:cNvPr id="629" name="Google Shape;629;g7b4e49b99c_0_22"/>
            <p:cNvSpPr/>
            <p:nvPr/>
          </p:nvSpPr>
          <p:spPr>
            <a:xfrm>
              <a:off x="9331073" y="3497336"/>
              <a:ext cx="246612" cy="292895"/>
            </a:xfrm>
            <a:custGeom>
              <a:avLst/>
              <a:gdLst/>
              <a:ahLst/>
              <a:cxnLst/>
              <a:rect l="l" t="t" r="r" b="b"/>
              <a:pathLst>
                <a:path w="713" h="847" extrusionOk="0">
                  <a:moveTo>
                    <a:pt x="584" y="528"/>
                  </a:moveTo>
                  <a:lnTo>
                    <a:pt x="584" y="528"/>
                  </a:lnTo>
                  <a:lnTo>
                    <a:pt x="467" y="555"/>
                  </a:lnTo>
                  <a:lnTo>
                    <a:pt x="467" y="555"/>
                  </a:lnTo>
                  <a:lnTo>
                    <a:pt x="459" y="557"/>
                  </a:lnTo>
                  <a:lnTo>
                    <a:pt x="457" y="559"/>
                  </a:lnTo>
                  <a:lnTo>
                    <a:pt x="456" y="563"/>
                  </a:lnTo>
                  <a:lnTo>
                    <a:pt x="457" y="570"/>
                  </a:lnTo>
                  <a:lnTo>
                    <a:pt x="457" y="570"/>
                  </a:lnTo>
                  <a:lnTo>
                    <a:pt x="469" y="614"/>
                  </a:lnTo>
                  <a:lnTo>
                    <a:pt x="469" y="614"/>
                  </a:lnTo>
                  <a:lnTo>
                    <a:pt x="470" y="620"/>
                  </a:lnTo>
                  <a:lnTo>
                    <a:pt x="472" y="623"/>
                  </a:lnTo>
                  <a:lnTo>
                    <a:pt x="476" y="625"/>
                  </a:lnTo>
                  <a:lnTo>
                    <a:pt x="481" y="627"/>
                  </a:lnTo>
                  <a:lnTo>
                    <a:pt x="481" y="627"/>
                  </a:lnTo>
                  <a:lnTo>
                    <a:pt x="494" y="631"/>
                  </a:lnTo>
                  <a:lnTo>
                    <a:pt x="505" y="636"/>
                  </a:lnTo>
                  <a:lnTo>
                    <a:pt x="516" y="643"/>
                  </a:lnTo>
                  <a:lnTo>
                    <a:pt x="527" y="651"/>
                  </a:lnTo>
                  <a:lnTo>
                    <a:pt x="537" y="658"/>
                  </a:lnTo>
                  <a:lnTo>
                    <a:pt x="544" y="669"/>
                  </a:lnTo>
                  <a:lnTo>
                    <a:pt x="551" y="680"/>
                  </a:lnTo>
                  <a:lnTo>
                    <a:pt x="557" y="691"/>
                  </a:lnTo>
                  <a:lnTo>
                    <a:pt x="557" y="691"/>
                  </a:lnTo>
                  <a:lnTo>
                    <a:pt x="562" y="710"/>
                  </a:lnTo>
                  <a:lnTo>
                    <a:pt x="566" y="726"/>
                  </a:lnTo>
                  <a:lnTo>
                    <a:pt x="566" y="743"/>
                  </a:lnTo>
                  <a:lnTo>
                    <a:pt x="564" y="759"/>
                  </a:lnTo>
                  <a:lnTo>
                    <a:pt x="559" y="776"/>
                  </a:lnTo>
                  <a:lnTo>
                    <a:pt x="551" y="792"/>
                  </a:lnTo>
                  <a:lnTo>
                    <a:pt x="540" y="807"/>
                  </a:lnTo>
                  <a:lnTo>
                    <a:pt x="527" y="820"/>
                  </a:lnTo>
                  <a:lnTo>
                    <a:pt x="527" y="820"/>
                  </a:lnTo>
                  <a:lnTo>
                    <a:pt x="511" y="833"/>
                  </a:lnTo>
                  <a:lnTo>
                    <a:pt x="492" y="840"/>
                  </a:lnTo>
                  <a:lnTo>
                    <a:pt x="474" y="846"/>
                  </a:lnTo>
                  <a:lnTo>
                    <a:pt x="454" y="847"/>
                  </a:lnTo>
                  <a:lnTo>
                    <a:pt x="435" y="846"/>
                  </a:lnTo>
                  <a:lnTo>
                    <a:pt x="417" y="840"/>
                  </a:lnTo>
                  <a:lnTo>
                    <a:pt x="399" y="833"/>
                  </a:lnTo>
                  <a:lnTo>
                    <a:pt x="382" y="820"/>
                  </a:lnTo>
                  <a:lnTo>
                    <a:pt x="382" y="820"/>
                  </a:lnTo>
                  <a:lnTo>
                    <a:pt x="367" y="805"/>
                  </a:lnTo>
                  <a:lnTo>
                    <a:pt x="355" y="787"/>
                  </a:lnTo>
                  <a:lnTo>
                    <a:pt x="347" y="768"/>
                  </a:lnTo>
                  <a:lnTo>
                    <a:pt x="343" y="748"/>
                  </a:lnTo>
                  <a:lnTo>
                    <a:pt x="342" y="728"/>
                  </a:lnTo>
                  <a:lnTo>
                    <a:pt x="345" y="708"/>
                  </a:lnTo>
                  <a:lnTo>
                    <a:pt x="353" y="689"/>
                  </a:lnTo>
                  <a:lnTo>
                    <a:pt x="364" y="671"/>
                  </a:lnTo>
                  <a:lnTo>
                    <a:pt x="364" y="671"/>
                  </a:lnTo>
                  <a:lnTo>
                    <a:pt x="371" y="660"/>
                  </a:lnTo>
                  <a:lnTo>
                    <a:pt x="382" y="651"/>
                  </a:lnTo>
                  <a:lnTo>
                    <a:pt x="382" y="651"/>
                  </a:lnTo>
                  <a:lnTo>
                    <a:pt x="384" y="647"/>
                  </a:lnTo>
                  <a:lnTo>
                    <a:pt x="386" y="645"/>
                  </a:lnTo>
                  <a:lnTo>
                    <a:pt x="386" y="636"/>
                  </a:lnTo>
                  <a:lnTo>
                    <a:pt x="386" y="636"/>
                  </a:lnTo>
                  <a:lnTo>
                    <a:pt x="380" y="612"/>
                  </a:lnTo>
                  <a:lnTo>
                    <a:pt x="375" y="588"/>
                  </a:lnTo>
                  <a:lnTo>
                    <a:pt x="375" y="588"/>
                  </a:lnTo>
                  <a:lnTo>
                    <a:pt x="373" y="583"/>
                  </a:lnTo>
                  <a:lnTo>
                    <a:pt x="371" y="581"/>
                  </a:lnTo>
                  <a:lnTo>
                    <a:pt x="367" y="579"/>
                  </a:lnTo>
                  <a:lnTo>
                    <a:pt x="362" y="581"/>
                  </a:lnTo>
                  <a:lnTo>
                    <a:pt x="362" y="581"/>
                  </a:lnTo>
                  <a:lnTo>
                    <a:pt x="185" y="623"/>
                  </a:lnTo>
                  <a:lnTo>
                    <a:pt x="185" y="623"/>
                  </a:lnTo>
                  <a:lnTo>
                    <a:pt x="156" y="631"/>
                  </a:lnTo>
                  <a:lnTo>
                    <a:pt x="156" y="631"/>
                  </a:lnTo>
                  <a:lnTo>
                    <a:pt x="150" y="632"/>
                  </a:lnTo>
                  <a:lnTo>
                    <a:pt x="147" y="631"/>
                  </a:lnTo>
                  <a:lnTo>
                    <a:pt x="145" y="629"/>
                  </a:lnTo>
                  <a:lnTo>
                    <a:pt x="143" y="623"/>
                  </a:lnTo>
                  <a:lnTo>
                    <a:pt x="143" y="623"/>
                  </a:lnTo>
                  <a:lnTo>
                    <a:pt x="121" y="531"/>
                  </a:lnTo>
                  <a:lnTo>
                    <a:pt x="121" y="531"/>
                  </a:lnTo>
                  <a:lnTo>
                    <a:pt x="95" y="423"/>
                  </a:lnTo>
                  <a:lnTo>
                    <a:pt x="95" y="423"/>
                  </a:lnTo>
                  <a:lnTo>
                    <a:pt x="93" y="417"/>
                  </a:lnTo>
                  <a:lnTo>
                    <a:pt x="95" y="416"/>
                  </a:lnTo>
                  <a:lnTo>
                    <a:pt x="97" y="414"/>
                  </a:lnTo>
                  <a:lnTo>
                    <a:pt x="97" y="414"/>
                  </a:lnTo>
                  <a:lnTo>
                    <a:pt x="101" y="412"/>
                  </a:lnTo>
                  <a:lnTo>
                    <a:pt x="104" y="412"/>
                  </a:lnTo>
                  <a:lnTo>
                    <a:pt x="110" y="416"/>
                  </a:lnTo>
                  <a:lnTo>
                    <a:pt x="110" y="416"/>
                  </a:lnTo>
                  <a:lnTo>
                    <a:pt x="121" y="425"/>
                  </a:lnTo>
                  <a:lnTo>
                    <a:pt x="132" y="432"/>
                  </a:lnTo>
                  <a:lnTo>
                    <a:pt x="143" y="438"/>
                  </a:lnTo>
                  <a:lnTo>
                    <a:pt x="156" y="443"/>
                  </a:lnTo>
                  <a:lnTo>
                    <a:pt x="169" y="447"/>
                  </a:lnTo>
                  <a:lnTo>
                    <a:pt x="182" y="450"/>
                  </a:lnTo>
                  <a:lnTo>
                    <a:pt x="195" y="452"/>
                  </a:lnTo>
                  <a:lnTo>
                    <a:pt x="209" y="452"/>
                  </a:lnTo>
                  <a:lnTo>
                    <a:pt x="209" y="452"/>
                  </a:lnTo>
                  <a:lnTo>
                    <a:pt x="231" y="450"/>
                  </a:lnTo>
                  <a:lnTo>
                    <a:pt x="253" y="445"/>
                  </a:lnTo>
                  <a:lnTo>
                    <a:pt x="275" y="436"/>
                  </a:lnTo>
                  <a:lnTo>
                    <a:pt x="294" y="425"/>
                  </a:lnTo>
                  <a:lnTo>
                    <a:pt x="310" y="410"/>
                  </a:lnTo>
                  <a:lnTo>
                    <a:pt x="325" y="393"/>
                  </a:lnTo>
                  <a:lnTo>
                    <a:pt x="338" y="375"/>
                  </a:lnTo>
                  <a:lnTo>
                    <a:pt x="347" y="353"/>
                  </a:lnTo>
                  <a:lnTo>
                    <a:pt x="347" y="353"/>
                  </a:lnTo>
                  <a:lnTo>
                    <a:pt x="353" y="335"/>
                  </a:lnTo>
                  <a:lnTo>
                    <a:pt x="355" y="314"/>
                  </a:lnTo>
                  <a:lnTo>
                    <a:pt x="355" y="296"/>
                  </a:lnTo>
                  <a:lnTo>
                    <a:pt x="353" y="276"/>
                  </a:lnTo>
                  <a:lnTo>
                    <a:pt x="353" y="276"/>
                  </a:lnTo>
                  <a:lnTo>
                    <a:pt x="345" y="252"/>
                  </a:lnTo>
                  <a:lnTo>
                    <a:pt x="334" y="230"/>
                  </a:lnTo>
                  <a:lnTo>
                    <a:pt x="321" y="210"/>
                  </a:lnTo>
                  <a:lnTo>
                    <a:pt x="303" y="193"/>
                  </a:lnTo>
                  <a:lnTo>
                    <a:pt x="303" y="193"/>
                  </a:lnTo>
                  <a:lnTo>
                    <a:pt x="285" y="178"/>
                  </a:lnTo>
                  <a:lnTo>
                    <a:pt x="264" y="169"/>
                  </a:lnTo>
                  <a:lnTo>
                    <a:pt x="244" y="162"/>
                  </a:lnTo>
                  <a:lnTo>
                    <a:pt x="220" y="158"/>
                  </a:lnTo>
                  <a:lnTo>
                    <a:pt x="220" y="158"/>
                  </a:lnTo>
                  <a:lnTo>
                    <a:pt x="200" y="158"/>
                  </a:lnTo>
                  <a:lnTo>
                    <a:pt x="180" y="160"/>
                  </a:lnTo>
                  <a:lnTo>
                    <a:pt x="160" y="166"/>
                  </a:lnTo>
                  <a:lnTo>
                    <a:pt x="141" y="173"/>
                  </a:lnTo>
                  <a:lnTo>
                    <a:pt x="141" y="173"/>
                  </a:lnTo>
                  <a:lnTo>
                    <a:pt x="121" y="186"/>
                  </a:lnTo>
                  <a:lnTo>
                    <a:pt x="104" y="200"/>
                  </a:lnTo>
                  <a:lnTo>
                    <a:pt x="90" y="217"/>
                  </a:lnTo>
                  <a:lnTo>
                    <a:pt x="77" y="235"/>
                  </a:lnTo>
                  <a:lnTo>
                    <a:pt x="77" y="235"/>
                  </a:lnTo>
                  <a:lnTo>
                    <a:pt x="69" y="254"/>
                  </a:lnTo>
                  <a:lnTo>
                    <a:pt x="69" y="254"/>
                  </a:lnTo>
                  <a:lnTo>
                    <a:pt x="66" y="257"/>
                  </a:lnTo>
                  <a:lnTo>
                    <a:pt x="60" y="259"/>
                  </a:lnTo>
                  <a:lnTo>
                    <a:pt x="60" y="259"/>
                  </a:lnTo>
                  <a:lnTo>
                    <a:pt x="57" y="259"/>
                  </a:lnTo>
                  <a:lnTo>
                    <a:pt x="57" y="257"/>
                  </a:lnTo>
                  <a:lnTo>
                    <a:pt x="55" y="252"/>
                  </a:lnTo>
                  <a:lnTo>
                    <a:pt x="55" y="252"/>
                  </a:lnTo>
                  <a:lnTo>
                    <a:pt x="0" y="28"/>
                  </a:lnTo>
                  <a:lnTo>
                    <a:pt x="0" y="28"/>
                  </a:lnTo>
                  <a:lnTo>
                    <a:pt x="0" y="24"/>
                  </a:lnTo>
                  <a:lnTo>
                    <a:pt x="0" y="20"/>
                  </a:lnTo>
                  <a:lnTo>
                    <a:pt x="3" y="18"/>
                  </a:lnTo>
                  <a:lnTo>
                    <a:pt x="7" y="17"/>
                  </a:lnTo>
                  <a:lnTo>
                    <a:pt x="7" y="17"/>
                  </a:lnTo>
                  <a:lnTo>
                    <a:pt x="55" y="7"/>
                  </a:lnTo>
                  <a:lnTo>
                    <a:pt x="101" y="2"/>
                  </a:lnTo>
                  <a:lnTo>
                    <a:pt x="101" y="2"/>
                  </a:lnTo>
                  <a:lnTo>
                    <a:pt x="139" y="0"/>
                  </a:lnTo>
                  <a:lnTo>
                    <a:pt x="178" y="0"/>
                  </a:lnTo>
                  <a:lnTo>
                    <a:pt x="178" y="0"/>
                  </a:lnTo>
                  <a:lnTo>
                    <a:pt x="226" y="2"/>
                  </a:lnTo>
                  <a:lnTo>
                    <a:pt x="274" y="9"/>
                  </a:lnTo>
                  <a:lnTo>
                    <a:pt x="274" y="9"/>
                  </a:lnTo>
                  <a:lnTo>
                    <a:pt x="303" y="17"/>
                  </a:lnTo>
                  <a:lnTo>
                    <a:pt x="331" y="24"/>
                  </a:lnTo>
                  <a:lnTo>
                    <a:pt x="358" y="33"/>
                  </a:lnTo>
                  <a:lnTo>
                    <a:pt x="386" y="42"/>
                  </a:lnTo>
                  <a:lnTo>
                    <a:pt x="386" y="42"/>
                  </a:lnTo>
                  <a:lnTo>
                    <a:pt x="413" y="55"/>
                  </a:lnTo>
                  <a:lnTo>
                    <a:pt x="437" y="68"/>
                  </a:lnTo>
                  <a:lnTo>
                    <a:pt x="463" y="83"/>
                  </a:lnTo>
                  <a:lnTo>
                    <a:pt x="487" y="99"/>
                  </a:lnTo>
                  <a:lnTo>
                    <a:pt x="487" y="99"/>
                  </a:lnTo>
                  <a:lnTo>
                    <a:pt x="511" y="116"/>
                  </a:lnTo>
                  <a:lnTo>
                    <a:pt x="533" y="134"/>
                  </a:lnTo>
                  <a:lnTo>
                    <a:pt x="553" y="155"/>
                  </a:lnTo>
                  <a:lnTo>
                    <a:pt x="575" y="177"/>
                  </a:lnTo>
                  <a:lnTo>
                    <a:pt x="575" y="177"/>
                  </a:lnTo>
                  <a:lnTo>
                    <a:pt x="605" y="213"/>
                  </a:lnTo>
                  <a:lnTo>
                    <a:pt x="632" y="252"/>
                  </a:lnTo>
                  <a:lnTo>
                    <a:pt x="632" y="252"/>
                  </a:lnTo>
                  <a:lnTo>
                    <a:pt x="654" y="291"/>
                  </a:lnTo>
                  <a:lnTo>
                    <a:pt x="674" y="333"/>
                  </a:lnTo>
                  <a:lnTo>
                    <a:pt x="674" y="333"/>
                  </a:lnTo>
                  <a:lnTo>
                    <a:pt x="686" y="362"/>
                  </a:lnTo>
                  <a:lnTo>
                    <a:pt x="695" y="393"/>
                  </a:lnTo>
                  <a:lnTo>
                    <a:pt x="702" y="425"/>
                  </a:lnTo>
                  <a:lnTo>
                    <a:pt x="709" y="458"/>
                  </a:lnTo>
                  <a:lnTo>
                    <a:pt x="709" y="458"/>
                  </a:lnTo>
                  <a:lnTo>
                    <a:pt x="713" y="487"/>
                  </a:lnTo>
                  <a:lnTo>
                    <a:pt x="713" y="487"/>
                  </a:lnTo>
                  <a:lnTo>
                    <a:pt x="713" y="491"/>
                  </a:lnTo>
                  <a:lnTo>
                    <a:pt x="711" y="495"/>
                  </a:lnTo>
                  <a:lnTo>
                    <a:pt x="709" y="496"/>
                  </a:lnTo>
                  <a:lnTo>
                    <a:pt x="706" y="498"/>
                  </a:lnTo>
                  <a:lnTo>
                    <a:pt x="706" y="498"/>
                  </a:lnTo>
                  <a:lnTo>
                    <a:pt x="584" y="528"/>
                  </a:lnTo>
                  <a:lnTo>
                    <a:pt x="584" y="528"/>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nvGrpSpPr>
            <p:cNvPr id="630" name="Google Shape;630;g7b4e49b99c_0_22"/>
            <p:cNvGrpSpPr/>
            <p:nvPr/>
          </p:nvGrpSpPr>
          <p:grpSpPr>
            <a:xfrm>
              <a:off x="9064104" y="3636767"/>
              <a:ext cx="409638" cy="680909"/>
              <a:chOff x="9064104" y="3580509"/>
              <a:chExt cx="409638" cy="737073"/>
            </a:xfrm>
          </p:grpSpPr>
          <p:sp>
            <p:nvSpPr>
              <p:cNvPr id="631" name="Google Shape;631;g7b4e49b99c_0_22"/>
              <p:cNvSpPr/>
              <p:nvPr/>
            </p:nvSpPr>
            <p:spPr>
              <a:xfrm>
                <a:off x="9176703" y="3810541"/>
                <a:ext cx="297039" cy="285296"/>
              </a:xfrm>
              <a:custGeom>
                <a:avLst/>
                <a:gdLst/>
                <a:ahLst/>
                <a:cxnLst/>
                <a:rect l="l" t="t" r="r" b="b"/>
                <a:pathLst>
                  <a:path w="861" h="827" extrusionOk="0">
                    <a:moveTo>
                      <a:pt x="286" y="602"/>
                    </a:moveTo>
                    <a:lnTo>
                      <a:pt x="286" y="602"/>
                    </a:lnTo>
                    <a:lnTo>
                      <a:pt x="286" y="393"/>
                    </a:lnTo>
                    <a:lnTo>
                      <a:pt x="286" y="393"/>
                    </a:lnTo>
                    <a:lnTo>
                      <a:pt x="286" y="387"/>
                    </a:lnTo>
                    <a:lnTo>
                      <a:pt x="284" y="384"/>
                    </a:lnTo>
                    <a:lnTo>
                      <a:pt x="280" y="382"/>
                    </a:lnTo>
                    <a:lnTo>
                      <a:pt x="273" y="382"/>
                    </a:lnTo>
                    <a:lnTo>
                      <a:pt x="273" y="382"/>
                    </a:lnTo>
                    <a:lnTo>
                      <a:pt x="225" y="382"/>
                    </a:lnTo>
                    <a:lnTo>
                      <a:pt x="225" y="382"/>
                    </a:lnTo>
                    <a:lnTo>
                      <a:pt x="217" y="384"/>
                    </a:lnTo>
                    <a:lnTo>
                      <a:pt x="212" y="389"/>
                    </a:lnTo>
                    <a:lnTo>
                      <a:pt x="212" y="389"/>
                    </a:lnTo>
                    <a:lnTo>
                      <a:pt x="206" y="400"/>
                    </a:lnTo>
                    <a:lnTo>
                      <a:pt x="199" y="411"/>
                    </a:lnTo>
                    <a:lnTo>
                      <a:pt x="190" y="420"/>
                    </a:lnTo>
                    <a:lnTo>
                      <a:pt x="181" y="428"/>
                    </a:lnTo>
                    <a:lnTo>
                      <a:pt x="172" y="435"/>
                    </a:lnTo>
                    <a:lnTo>
                      <a:pt x="160" y="441"/>
                    </a:lnTo>
                    <a:lnTo>
                      <a:pt x="148" y="446"/>
                    </a:lnTo>
                    <a:lnTo>
                      <a:pt x="135" y="450"/>
                    </a:lnTo>
                    <a:lnTo>
                      <a:pt x="135" y="450"/>
                    </a:lnTo>
                    <a:lnTo>
                      <a:pt x="116" y="452"/>
                    </a:lnTo>
                    <a:lnTo>
                      <a:pt x="98" y="452"/>
                    </a:lnTo>
                    <a:lnTo>
                      <a:pt x="81" y="448"/>
                    </a:lnTo>
                    <a:lnTo>
                      <a:pt x="63" y="441"/>
                    </a:lnTo>
                    <a:lnTo>
                      <a:pt x="48" y="431"/>
                    </a:lnTo>
                    <a:lnTo>
                      <a:pt x="34" y="420"/>
                    </a:lnTo>
                    <a:lnTo>
                      <a:pt x="23" y="408"/>
                    </a:lnTo>
                    <a:lnTo>
                      <a:pt x="13" y="391"/>
                    </a:lnTo>
                    <a:lnTo>
                      <a:pt x="13" y="391"/>
                    </a:lnTo>
                    <a:lnTo>
                      <a:pt x="8" y="380"/>
                    </a:lnTo>
                    <a:lnTo>
                      <a:pt x="4" y="369"/>
                    </a:lnTo>
                    <a:lnTo>
                      <a:pt x="2" y="356"/>
                    </a:lnTo>
                    <a:lnTo>
                      <a:pt x="0" y="345"/>
                    </a:lnTo>
                    <a:lnTo>
                      <a:pt x="0" y="332"/>
                    </a:lnTo>
                    <a:lnTo>
                      <a:pt x="2" y="321"/>
                    </a:lnTo>
                    <a:lnTo>
                      <a:pt x="4" y="310"/>
                    </a:lnTo>
                    <a:lnTo>
                      <a:pt x="8" y="299"/>
                    </a:lnTo>
                    <a:lnTo>
                      <a:pt x="12" y="290"/>
                    </a:lnTo>
                    <a:lnTo>
                      <a:pt x="17" y="279"/>
                    </a:lnTo>
                    <a:lnTo>
                      <a:pt x="24" y="270"/>
                    </a:lnTo>
                    <a:lnTo>
                      <a:pt x="32" y="262"/>
                    </a:lnTo>
                    <a:lnTo>
                      <a:pt x="41" y="253"/>
                    </a:lnTo>
                    <a:lnTo>
                      <a:pt x="52" y="248"/>
                    </a:lnTo>
                    <a:lnTo>
                      <a:pt x="63" y="240"/>
                    </a:lnTo>
                    <a:lnTo>
                      <a:pt x="76" y="235"/>
                    </a:lnTo>
                    <a:lnTo>
                      <a:pt x="76" y="235"/>
                    </a:lnTo>
                    <a:lnTo>
                      <a:pt x="96" y="229"/>
                    </a:lnTo>
                    <a:lnTo>
                      <a:pt x="116" y="227"/>
                    </a:lnTo>
                    <a:lnTo>
                      <a:pt x="135" y="231"/>
                    </a:lnTo>
                    <a:lnTo>
                      <a:pt x="155" y="237"/>
                    </a:lnTo>
                    <a:lnTo>
                      <a:pt x="172" y="246"/>
                    </a:lnTo>
                    <a:lnTo>
                      <a:pt x="188" y="259"/>
                    </a:lnTo>
                    <a:lnTo>
                      <a:pt x="201" y="273"/>
                    </a:lnTo>
                    <a:lnTo>
                      <a:pt x="212" y="292"/>
                    </a:lnTo>
                    <a:lnTo>
                      <a:pt x="212" y="292"/>
                    </a:lnTo>
                    <a:lnTo>
                      <a:pt x="216" y="295"/>
                    </a:lnTo>
                    <a:lnTo>
                      <a:pt x="217" y="297"/>
                    </a:lnTo>
                    <a:lnTo>
                      <a:pt x="225" y="299"/>
                    </a:lnTo>
                    <a:lnTo>
                      <a:pt x="225" y="299"/>
                    </a:lnTo>
                    <a:lnTo>
                      <a:pt x="276" y="299"/>
                    </a:lnTo>
                    <a:lnTo>
                      <a:pt x="276" y="299"/>
                    </a:lnTo>
                    <a:lnTo>
                      <a:pt x="280" y="297"/>
                    </a:lnTo>
                    <a:lnTo>
                      <a:pt x="284" y="295"/>
                    </a:lnTo>
                    <a:lnTo>
                      <a:pt x="284" y="294"/>
                    </a:lnTo>
                    <a:lnTo>
                      <a:pt x="286" y="288"/>
                    </a:lnTo>
                    <a:lnTo>
                      <a:pt x="286" y="288"/>
                    </a:lnTo>
                    <a:lnTo>
                      <a:pt x="286" y="170"/>
                    </a:lnTo>
                    <a:lnTo>
                      <a:pt x="286" y="170"/>
                    </a:lnTo>
                    <a:lnTo>
                      <a:pt x="286" y="12"/>
                    </a:lnTo>
                    <a:lnTo>
                      <a:pt x="286" y="12"/>
                    </a:lnTo>
                    <a:lnTo>
                      <a:pt x="286" y="5"/>
                    </a:lnTo>
                    <a:lnTo>
                      <a:pt x="287" y="1"/>
                    </a:lnTo>
                    <a:lnTo>
                      <a:pt x="291" y="0"/>
                    </a:lnTo>
                    <a:lnTo>
                      <a:pt x="298" y="0"/>
                    </a:lnTo>
                    <a:lnTo>
                      <a:pt x="298" y="0"/>
                    </a:lnTo>
                    <a:lnTo>
                      <a:pt x="469" y="0"/>
                    </a:lnTo>
                    <a:lnTo>
                      <a:pt x="469" y="0"/>
                    </a:lnTo>
                    <a:lnTo>
                      <a:pt x="477" y="0"/>
                    </a:lnTo>
                    <a:lnTo>
                      <a:pt x="479" y="1"/>
                    </a:lnTo>
                    <a:lnTo>
                      <a:pt x="480" y="3"/>
                    </a:lnTo>
                    <a:lnTo>
                      <a:pt x="480" y="3"/>
                    </a:lnTo>
                    <a:lnTo>
                      <a:pt x="482" y="7"/>
                    </a:lnTo>
                    <a:lnTo>
                      <a:pt x="480" y="11"/>
                    </a:lnTo>
                    <a:lnTo>
                      <a:pt x="475" y="16"/>
                    </a:lnTo>
                    <a:lnTo>
                      <a:pt x="475" y="16"/>
                    </a:lnTo>
                    <a:lnTo>
                      <a:pt x="464" y="23"/>
                    </a:lnTo>
                    <a:lnTo>
                      <a:pt x="453" y="34"/>
                    </a:lnTo>
                    <a:lnTo>
                      <a:pt x="444" y="44"/>
                    </a:lnTo>
                    <a:lnTo>
                      <a:pt x="436" y="55"/>
                    </a:lnTo>
                    <a:lnTo>
                      <a:pt x="429" y="68"/>
                    </a:lnTo>
                    <a:lnTo>
                      <a:pt x="423" y="79"/>
                    </a:lnTo>
                    <a:lnTo>
                      <a:pt x="420" y="91"/>
                    </a:lnTo>
                    <a:lnTo>
                      <a:pt x="416" y="106"/>
                    </a:lnTo>
                    <a:lnTo>
                      <a:pt x="416" y="106"/>
                    </a:lnTo>
                    <a:lnTo>
                      <a:pt x="412" y="121"/>
                    </a:lnTo>
                    <a:lnTo>
                      <a:pt x="412" y="134"/>
                    </a:lnTo>
                    <a:lnTo>
                      <a:pt x="412" y="148"/>
                    </a:lnTo>
                    <a:lnTo>
                      <a:pt x="414" y="161"/>
                    </a:lnTo>
                    <a:lnTo>
                      <a:pt x="418" y="174"/>
                    </a:lnTo>
                    <a:lnTo>
                      <a:pt x="422" y="189"/>
                    </a:lnTo>
                    <a:lnTo>
                      <a:pt x="427" y="202"/>
                    </a:lnTo>
                    <a:lnTo>
                      <a:pt x="434" y="215"/>
                    </a:lnTo>
                    <a:lnTo>
                      <a:pt x="434" y="215"/>
                    </a:lnTo>
                    <a:lnTo>
                      <a:pt x="442" y="226"/>
                    </a:lnTo>
                    <a:lnTo>
                      <a:pt x="451" y="237"/>
                    </a:lnTo>
                    <a:lnTo>
                      <a:pt x="462" y="248"/>
                    </a:lnTo>
                    <a:lnTo>
                      <a:pt x="473" y="257"/>
                    </a:lnTo>
                    <a:lnTo>
                      <a:pt x="484" y="264"/>
                    </a:lnTo>
                    <a:lnTo>
                      <a:pt x="497" y="270"/>
                    </a:lnTo>
                    <a:lnTo>
                      <a:pt x="510" y="275"/>
                    </a:lnTo>
                    <a:lnTo>
                      <a:pt x="525" y="279"/>
                    </a:lnTo>
                    <a:lnTo>
                      <a:pt x="525" y="279"/>
                    </a:lnTo>
                    <a:lnTo>
                      <a:pt x="537" y="283"/>
                    </a:lnTo>
                    <a:lnTo>
                      <a:pt x="550" y="284"/>
                    </a:lnTo>
                    <a:lnTo>
                      <a:pt x="563" y="284"/>
                    </a:lnTo>
                    <a:lnTo>
                      <a:pt x="576" y="283"/>
                    </a:lnTo>
                    <a:lnTo>
                      <a:pt x="589" y="281"/>
                    </a:lnTo>
                    <a:lnTo>
                      <a:pt x="602" y="279"/>
                    </a:lnTo>
                    <a:lnTo>
                      <a:pt x="613" y="273"/>
                    </a:lnTo>
                    <a:lnTo>
                      <a:pt x="626" y="268"/>
                    </a:lnTo>
                    <a:lnTo>
                      <a:pt x="626" y="268"/>
                    </a:lnTo>
                    <a:lnTo>
                      <a:pt x="639" y="262"/>
                    </a:lnTo>
                    <a:lnTo>
                      <a:pt x="648" y="255"/>
                    </a:lnTo>
                    <a:lnTo>
                      <a:pt x="659" y="248"/>
                    </a:lnTo>
                    <a:lnTo>
                      <a:pt x="668" y="238"/>
                    </a:lnTo>
                    <a:lnTo>
                      <a:pt x="683" y="218"/>
                    </a:lnTo>
                    <a:lnTo>
                      <a:pt x="696" y="196"/>
                    </a:lnTo>
                    <a:lnTo>
                      <a:pt x="696" y="196"/>
                    </a:lnTo>
                    <a:lnTo>
                      <a:pt x="701" y="178"/>
                    </a:lnTo>
                    <a:lnTo>
                      <a:pt x="707" y="159"/>
                    </a:lnTo>
                    <a:lnTo>
                      <a:pt x="708" y="141"/>
                    </a:lnTo>
                    <a:lnTo>
                      <a:pt x="707" y="121"/>
                    </a:lnTo>
                    <a:lnTo>
                      <a:pt x="707" y="121"/>
                    </a:lnTo>
                    <a:lnTo>
                      <a:pt x="705" y="106"/>
                    </a:lnTo>
                    <a:lnTo>
                      <a:pt x="701" y="93"/>
                    </a:lnTo>
                    <a:lnTo>
                      <a:pt x="696" y="80"/>
                    </a:lnTo>
                    <a:lnTo>
                      <a:pt x="690" y="68"/>
                    </a:lnTo>
                    <a:lnTo>
                      <a:pt x="683" y="56"/>
                    </a:lnTo>
                    <a:lnTo>
                      <a:pt x="675" y="45"/>
                    </a:lnTo>
                    <a:lnTo>
                      <a:pt x="666" y="34"/>
                    </a:lnTo>
                    <a:lnTo>
                      <a:pt x="655" y="25"/>
                    </a:lnTo>
                    <a:lnTo>
                      <a:pt x="655" y="25"/>
                    </a:lnTo>
                    <a:lnTo>
                      <a:pt x="642" y="14"/>
                    </a:lnTo>
                    <a:lnTo>
                      <a:pt x="642" y="14"/>
                    </a:lnTo>
                    <a:lnTo>
                      <a:pt x="640" y="12"/>
                    </a:lnTo>
                    <a:lnTo>
                      <a:pt x="639" y="9"/>
                    </a:lnTo>
                    <a:lnTo>
                      <a:pt x="640" y="3"/>
                    </a:lnTo>
                    <a:lnTo>
                      <a:pt x="640" y="3"/>
                    </a:lnTo>
                    <a:lnTo>
                      <a:pt x="640" y="1"/>
                    </a:lnTo>
                    <a:lnTo>
                      <a:pt x="642" y="0"/>
                    </a:lnTo>
                    <a:lnTo>
                      <a:pt x="648" y="0"/>
                    </a:lnTo>
                    <a:lnTo>
                      <a:pt x="648" y="0"/>
                    </a:lnTo>
                    <a:lnTo>
                      <a:pt x="854" y="0"/>
                    </a:lnTo>
                    <a:lnTo>
                      <a:pt x="854" y="0"/>
                    </a:lnTo>
                    <a:lnTo>
                      <a:pt x="859" y="0"/>
                    </a:lnTo>
                    <a:lnTo>
                      <a:pt x="861" y="1"/>
                    </a:lnTo>
                    <a:lnTo>
                      <a:pt x="861" y="5"/>
                    </a:lnTo>
                    <a:lnTo>
                      <a:pt x="861" y="11"/>
                    </a:lnTo>
                    <a:lnTo>
                      <a:pt x="861" y="11"/>
                    </a:lnTo>
                    <a:lnTo>
                      <a:pt x="852" y="45"/>
                    </a:lnTo>
                    <a:lnTo>
                      <a:pt x="843" y="80"/>
                    </a:lnTo>
                    <a:lnTo>
                      <a:pt x="843" y="80"/>
                    </a:lnTo>
                    <a:lnTo>
                      <a:pt x="834" y="101"/>
                    </a:lnTo>
                    <a:lnTo>
                      <a:pt x="826" y="121"/>
                    </a:lnTo>
                    <a:lnTo>
                      <a:pt x="826" y="121"/>
                    </a:lnTo>
                    <a:lnTo>
                      <a:pt x="817" y="143"/>
                    </a:lnTo>
                    <a:lnTo>
                      <a:pt x="808" y="163"/>
                    </a:lnTo>
                    <a:lnTo>
                      <a:pt x="786" y="204"/>
                    </a:lnTo>
                    <a:lnTo>
                      <a:pt x="786" y="204"/>
                    </a:lnTo>
                    <a:lnTo>
                      <a:pt x="758" y="248"/>
                    </a:lnTo>
                    <a:lnTo>
                      <a:pt x="729" y="288"/>
                    </a:lnTo>
                    <a:lnTo>
                      <a:pt x="729" y="288"/>
                    </a:lnTo>
                    <a:lnTo>
                      <a:pt x="699" y="332"/>
                    </a:lnTo>
                    <a:lnTo>
                      <a:pt x="685" y="354"/>
                    </a:lnTo>
                    <a:lnTo>
                      <a:pt x="670" y="376"/>
                    </a:lnTo>
                    <a:lnTo>
                      <a:pt x="670" y="376"/>
                    </a:lnTo>
                    <a:lnTo>
                      <a:pt x="661" y="395"/>
                    </a:lnTo>
                    <a:lnTo>
                      <a:pt x="653" y="411"/>
                    </a:lnTo>
                    <a:lnTo>
                      <a:pt x="646" y="430"/>
                    </a:lnTo>
                    <a:lnTo>
                      <a:pt x="642" y="450"/>
                    </a:lnTo>
                    <a:lnTo>
                      <a:pt x="642" y="450"/>
                    </a:lnTo>
                    <a:lnTo>
                      <a:pt x="628" y="542"/>
                    </a:lnTo>
                    <a:lnTo>
                      <a:pt x="628" y="542"/>
                    </a:lnTo>
                    <a:lnTo>
                      <a:pt x="611" y="645"/>
                    </a:lnTo>
                    <a:lnTo>
                      <a:pt x="611" y="645"/>
                    </a:lnTo>
                    <a:lnTo>
                      <a:pt x="600" y="720"/>
                    </a:lnTo>
                    <a:lnTo>
                      <a:pt x="600" y="720"/>
                    </a:lnTo>
                    <a:lnTo>
                      <a:pt x="593" y="751"/>
                    </a:lnTo>
                    <a:lnTo>
                      <a:pt x="585" y="784"/>
                    </a:lnTo>
                    <a:lnTo>
                      <a:pt x="585" y="784"/>
                    </a:lnTo>
                    <a:lnTo>
                      <a:pt x="583" y="790"/>
                    </a:lnTo>
                    <a:lnTo>
                      <a:pt x="580" y="794"/>
                    </a:lnTo>
                    <a:lnTo>
                      <a:pt x="580" y="794"/>
                    </a:lnTo>
                    <a:lnTo>
                      <a:pt x="574" y="797"/>
                    </a:lnTo>
                    <a:lnTo>
                      <a:pt x="571" y="803"/>
                    </a:lnTo>
                    <a:lnTo>
                      <a:pt x="571" y="803"/>
                    </a:lnTo>
                    <a:lnTo>
                      <a:pt x="569" y="808"/>
                    </a:lnTo>
                    <a:lnTo>
                      <a:pt x="565" y="812"/>
                    </a:lnTo>
                    <a:lnTo>
                      <a:pt x="560" y="814"/>
                    </a:lnTo>
                    <a:lnTo>
                      <a:pt x="554" y="816"/>
                    </a:lnTo>
                    <a:lnTo>
                      <a:pt x="554" y="816"/>
                    </a:lnTo>
                    <a:lnTo>
                      <a:pt x="506" y="819"/>
                    </a:lnTo>
                    <a:lnTo>
                      <a:pt x="458" y="823"/>
                    </a:lnTo>
                    <a:lnTo>
                      <a:pt x="458" y="823"/>
                    </a:lnTo>
                    <a:lnTo>
                      <a:pt x="379" y="825"/>
                    </a:lnTo>
                    <a:lnTo>
                      <a:pt x="300" y="827"/>
                    </a:lnTo>
                    <a:lnTo>
                      <a:pt x="300" y="827"/>
                    </a:lnTo>
                    <a:lnTo>
                      <a:pt x="291" y="827"/>
                    </a:lnTo>
                    <a:lnTo>
                      <a:pt x="287" y="825"/>
                    </a:lnTo>
                    <a:lnTo>
                      <a:pt x="286" y="819"/>
                    </a:lnTo>
                    <a:lnTo>
                      <a:pt x="286" y="810"/>
                    </a:lnTo>
                    <a:lnTo>
                      <a:pt x="286" y="810"/>
                    </a:lnTo>
                    <a:lnTo>
                      <a:pt x="286" y="602"/>
                    </a:lnTo>
                    <a:lnTo>
                      <a:pt x="286" y="602"/>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632" name="Google Shape;632;g7b4e49b99c_0_22"/>
              <p:cNvSpPr/>
              <p:nvPr/>
            </p:nvSpPr>
            <p:spPr>
              <a:xfrm>
                <a:off x="9068249" y="3712449"/>
                <a:ext cx="197566" cy="383387"/>
              </a:xfrm>
              <a:custGeom>
                <a:avLst/>
                <a:gdLst/>
                <a:ahLst/>
                <a:cxnLst/>
                <a:rect l="l" t="t" r="r" b="b"/>
                <a:pathLst>
                  <a:path w="572" h="1111" extrusionOk="0">
                    <a:moveTo>
                      <a:pt x="572" y="892"/>
                    </a:moveTo>
                    <a:lnTo>
                      <a:pt x="572" y="892"/>
                    </a:lnTo>
                    <a:lnTo>
                      <a:pt x="566" y="892"/>
                    </a:lnTo>
                    <a:lnTo>
                      <a:pt x="563" y="894"/>
                    </a:lnTo>
                    <a:lnTo>
                      <a:pt x="563" y="897"/>
                    </a:lnTo>
                    <a:lnTo>
                      <a:pt x="561" y="901"/>
                    </a:lnTo>
                    <a:lnTo>
                      <a:pt x="561" y="901"/>
                    </a:lnTo>
                    <a:lnTo>
                      <a:pt x="561" y="1100"/>
                    </a:lnTo>
                    <a:lnTo>
                      <a:pt x="561" y="1100"/>
                    </a:lnTo>
                    <a:lnTo>
                      <a:pt x="561" y="1105"/>
                    </a:lnTo>
                    <a:lnTo>
                      <a:pt x="561" y="1109"/>
                    </a:lnTo>
                    <a:lnTo>
                      <a:pt x="557" y="1111"/>
                    </a:lnTo>
                    <a:lnTo>
                      <a:pt x="550" y="1111"/>
                    </a:lnTo>
                    <a:lnTo>
                      <a:pt x="550" y="1111"/>
                    </a:lnTo>
                    <a:lnTo>
                      <a:pt x="491" y="1111"/>
                    </a:lnTo>
                    <a:lnTo>
                      <a:pt x="434" y="1109"/>
                    </a:lnTo>
                    <a:lnTo>
                      <a:pt x="434" y="1109"/>
                    </a:lnTo>
                    <a:lnTo>
                      <a:pt x="390" y="1107"/>
                    </a:lnTo>
                    <a:lnTo>
                      <a:pt x="347" y="1103"/>
                    </a:lnTo>
                    <a:lnTo>
                      <a:pt x="347" y="1103"/>
                    </a:lnTo>
                    <a:lnTo>
                      <a:pt x="327" y="1101"/>
                    </a:lnTo>
                    <a:lnTo>
                      <a:pt x="307" y="1100"/>
                    </a:lnTo>
                    <a:lnTo>
                      <a:pt x="307" y="1100"/>
                    </a:lnTo>
                    <a:lnTo>
                      <a:pt x="301" y="1098"/>
                    </a:lnTo>
                    <a:lnTo>
                      <a:pt x="298" y="1096"/>
                    </a:lnTo>
                    <a:lnTo>
                      <a:pt x="294" y="1092"/>
                    </a:lnTo>
                    <a:lnTo>
                      <a:pt x="290" y="1089"/>
                    </a:lnTo>
                    <a:lnTo>
                      <a:pt x="290" y="1089"/>
                    </a:lnTo>
                    <a:lnTo>
                      <a:pt x="290" y="1085"/>
                    </a:lnTo>
                    <a:lnTo>
                      <a:pt x="287" y="1081"/>
                    </a:lnTo>
                    <a:lnTo>
                      <a:pt x="287" y="1081"/>
                    </a:lnTo>
                    <a:lnTo>
                      <a:pt x="281" y="1076"/>
                    </a:lnTo>
                    <a:lnTo>
                      <a:pt x="276" y="1068"/>
                    </a:lnTo>
                    <a:lnTo>
                      <a:pt x="274" y="1061"/>
                    </a:lnTo>
                    <a:lnTo>
                      <a:pt x="272" y="1054"/>
                    </a:lnTo>
                    <a:lnTo>
                      <a:pt x="272" y="1054"/>
                    </a:lnTo>
                    <a:lnTo>
                      <a:pt x="261" y="989"/>
                    </a:lnTo>
                    <a:lnTo>
                      <a:pt x="261" y="989"/>
                    </a:lnTo>
                    <a:lnTo>
                      <a:pt x="246" y="899"/>
                    </a:lnTo>
                    <a:lnTo>
                      <a:pt x="246" y="899"/>
                    </a:lnTo>
                    <a:lnTo>
                      <a:pt x="232" y="807"/>
                    </a:lnTo>
                    <a:lnTo>
                      <a:pt x="232" y="807"/>
                    </a:lnTo>
                    <a:lnTo>
                      <a:pt x="222" y="745"/>
                    </a:lnTo>
                    <a:lnTo>
                      <a:pt x="222" y="745"/>
                    </a:lnTo>
                    <a:lnTo>
                      <a:pt x="217" y="719"/>
                    </a:lnTo>
                    <a:lnTo>
                      <a:pt x="208" y="693"/>
                    </a:lnTo>
                    <a:lnTo>
                      <a:pt x="197" y="670"/>
                    </a:lnTo>
                    <a:lnTo>
                      <a:pt x="184" y="647"/>
                    </a:lnTo>
                    <a:lnTo>
                      <a:pt x="184" y="647"/>
                    </a:lnTo>
                    <a:lnTo>
                      <a:pt x="151" y="598"/>
                    </a:lnTo>
                    <a:lnTo>
                      <a:pt x="116" y="548"/>
                    </a:lnTo>
                    <a:lnTo>
                      <a:pt x="116" y="548"/>
                    </a:lnTo>
                    <a:lnTo>
                      <a:pt x="79" y="493"/>
                    </a:lnTo>
                    <a:lnTo>
                      <a:pt x="62" y="464"/>
                    </a:lnTo>
                    <a:lnTo>
                      <a:pt x="48" y="434"/>
                    </a:lnTo>
                    <a:lnTo>
                      <a:pt x="48" y="434"/>
                    </a:lnTo>
                    <a:lnTo>
                      <a:pt x="44" y="423"/>
                    </a:lnTo>
                    <a:lnTo>
                      <a:pt x="40" y="420"/>
                    </a:lnTo>
                    <a:lnTo>
                      <a:pt x="35" y="416"/>
                    </a:lnTo>
                    <a:lnTo>
                      <a:pt x="35" y="416"/>
                    </a:lnTo>
                    <a:lnTo>
                      <a:pt x="35" y="416"/>
                    </a:lnTo>
                    <a:lnTo>
                      <a:pt x="35" y="414"/>
                    </a:lnTo>
                    <a:lnTo>
                      <a:pt x="35" y="414"/>
                    </a:lnTo>
                    <a:lnTo>
                      <a:pt x="37" y="410"/>
                    </a:lnTo>
                    <a:lnTo>
                      <a:pt x="37" y="409"/>
                    </a:lnTo>
                    <a:lnTo>
                      <a:pt x="33" y="401"/>
                    </a:lnTo>
                    <a:lnTo>
                      <a:pt x="33" y="401"/>
                    </a:lnTo>
                    <a:lnTo>
                      <a:pt x="18" y="361"/>
                    </a:lnTo>
                    <a:lnTo>
                      <a:pt x="7" y="320"/>
                    </a:lnTo>
                    <a:lnTo>
                      <a:pt x="7" y="320"/>
                    </a:lnTo>
                    <a:lnTo>
                      <a:pt x="4" y="306"/>
                    </a:lnTo>
                    <a:lnTo>
                      <a:pt x="0" y="291"/>
                    </a:lnTo>
                    <a:lnTo>
                      <a:pt x="0" y="291"/>
                    </a:lnTo>
                    <a:lnTo>
                      <a:pt x="0" y="289"/>
                    </a:lnTo>
                    <a:lnTo>
                      <a:pt x="0" y="285"/>
                    </a:lnTo>
                    <a:lnTo>
                      <a:pt x="2" y="284"/>
                    </a:lnTo>
                    <a:lnTo>
                      <a:pt x="5" y="284"/>
                    </a:lnTo>
                    <a:lnTo>
                      <a:pt x="5" y="284"/>
                    </a:lnTo>
                    <a:lnTo>
                      <a:pt x="15" y="284"/>
                    </a:lnTo>
                    <a:lnTo>
                      <a:pt x="15" y="284"/>
                    </a:lnTo>
                    <a:lnTo>
                      <a:pt x="248" y="284"/>
                    </a:lnTo>
                    <a:lnTo>
                      <a:pt x="248" y="284"/>
                    </a:lnTo>
                    <a:lnTo>
                      <a:pt x="255" y="284"/>
                    </a:lnTo>
                    <a:lnTo>
                      <a:pt x="259" y="282"/>
                    </a:lnTo>
                    <a:lnTo>
                      <a:pt x="259" y="278"/>
                    </a:lnTo>
                    <a:lnTo>
                      <a:pt x="259" y="272"/>
                    </a:lnTo>
                    <a:lnTo>
                      <a:pt x="259" y="272"/>
                    </a:lnTo>
                    <a:lnTo>
                      <a:pt x="259" y="227"/>
                    </a:lnTo>
                    <a:lnTo>
                      <a:pt x="259" y="227"/>
                    </a:lnTo>
                    <a:lnTo>
                      <a:pt x="259" y="221"/>
                    </a:lnTo>
                    <a:lnTo>
                      <a:pt x="257" y="217"/>
                    </a:lnTo>
                    <a:lnTo>
                      <a:pt x="254" y="214"/>
                    </a:lnTo>
                    <a:lnTo>
                      <a:pt x="250" y="210"/>
                    </a:lnTo>
                    <a:lnTo>
                      <a:pt x="250" y="210"/>
                    </a:lnTo>
                    <a:lnTo>
                      <a:pt x="235" y="201"/>
                    </a:lnTo>
                    <a:lnTo>
                      <a:pt x="222" y="190"/>
                    </a:lnTo>
                    <a:lnTo>
                      <a:pt x="211" y="177"/>
                    </a:lnTo>
                    <a:lnTo>
                      <a:pt x="202" y="162"/>
                    </a:lnTo>
                    <a:lnTo>
                      <a:pt x="202" y="162"/>
                    </a:lnTo>
                    <a:lnTo>
                      <a:pt x="197" y="146"/>
                    </a:lnTo>
                    <a:lnTo>
                      <a:pt x="191" y="131"/>
                    </a:lnTo>
                    <a:lnTo>
                      <a:pt x="191" y="114"/>
                    </a:lnTo>
                    <a:lnTo>
                      <a:pt x="191" y="98"/>
                    </a:lnTo>
                    <a:lnTo>
                      <a:pt x="195" y="81"/>
                    </a:lnTo>
                    <a:lnTo>
                      <a:pt x="200" y="65"/>
                    </a:lnTo>
                    <a:lnTo>
                      <a:pt x="210" y="50"/>
                    </a:lnTo>
                    <a:lnTo>
                      <a:pt x="219" y="37"/>
                    </a:lnTo>
                    <a:lnTo>
                      <a:pt x="219" y="37"/>
                    </a:lnTo>
                    <a:lnTo>
                      <a:pt x="228" y="28"/>
                    </a:lnTo>
                    <a:lnTo>
                      <a:pt x="237" y="21"/>
                    </a:lnTo>
                    <a:lnTo>
                      <a:pt x="246" y="15"/>
                    </a:lnTo>
                    <a:lnTo>
                      <a:pt x="257" y="10"/>
                    </a:lnTo>
                    <a:lnTo>
                      <a:pt x="268" y="4"/>
                    </a:lnTo>
                    <a:lnTo>
                      <a:pt x="279" y="2"/>
                    </a:lnTo>
                    <a:lnTo>
                      <a:pt x="290" y="0"/>
                    </a:lnTo>
                    <a:lnTo>
                      <a:pt x="303" y="0"/>
                    </a:lnTo>
                    <a:lnTo>
                      <a:pt x="303" y="0"/>
                    </a:lnTo>
                    <a:lnTo>
                      <a:pt x="320" y="0"/>
                    </a:lnTo>
                    <a:lnTo>
                      <a:pt x="335" y="4"/>
                    </a:lnTo>
                    <a:lnTo>
                      <a:pt x="349" y="10"/>
                    </a:lnTo>
                    <a:lnTo>
                      <a:pt x="362" y="17"/>
                    </a:lnTo>
                    <a:lnTo>
                      <a:pt x="375" y="26"/>
                    </a:lnTo>
                    <a:lnTo>
                      <a:pt x="386" y="37"/>
                    </a:lnTo>
                    <a:lnTo>
                      <a:pt x="395" y="50"/>
                    </a:lnTo>
                    <a:lnTo>
                      <a:pt x="403" y="63"/>
                    </a:lnTo>
                    <a:lnTo>
                      <a:pt x="403" y="63"/>
                    </a:lnTo>
                    <a:lnTo>
                      <a:pt x="410" y="81"/>
                    </a:lnTo>
                    <a:lnTo>
                      <a:pt x="414" y="100"/>
                    </a:lnTo>
                    <a:lnTo>
                      <a:pt x="414" y="118"/>
                    </a:lnTo>
                    <a:lnTo>
                      <a:pt x="412" y="135"/>
                    </a:lnTo>
                    <a:lnTo>
                      <a:pt x="406" y="153"/>
                    </a:lnTo>
                    <a:lnTo>
                      <a:pt x="399" y="168"/>
                    </a:lnTo>
                    <a:lnTo>
                      <a:pt x="388" y="184"/>
                    </a:lnTo>
                    <a:lnTo>
                      <a:pt x="375" y="197"/>
                    </a:lnTo>
                    <a:lnTo>
                      <a:pt x="375" y="197"/>
                    </a:lnTo>
                    <a:lnTo>
                      <a:pt x="364" y="204"/>
                    </a:lnTo>
                    <a:lnTo>
                      <a:pt x="353" y="210"/>
                    </a:lnTo>
                    <a:lnTo>
                      <a:pt x="353" y="210"/>
                    </a:lnTo>
                    <a:lnTo>
                      <a:pt x="349" y="214"/>
                    </a:lnTo>
                    <a:lnTo>
                      <a:pt x="347" y="216"/>
                    </a:lnTo>
                    <a:lnTo>
                      <a:pt x="346" y="219"/>
                    </a:lnTo>
                    <a:lnTo>
                      <a:pt x="346" y="225"/>
                    </a:lnTo>
                    <a:lnTo>
                      <a:pt x="346" y="225"/>
                    </a:lnTo>
                    <a:lnTo>
                      <a:pt x="346" y="249"/>
                    </a:lnTo>
                    <a:lnTo>
                      <a:pt x="346" y="271"/>
                    </a:lnTo>
                    <a:lnTo>
                      <a:pt x="346" y="271"/>
                    </a:lnTo>
                    <a:lnTo>
                      <a:pt x="344" y="278"/>
                    </a:lnTo>
                    <a:lnTo>
                      <a:pt x="346" y="282"/>
                    </a:lnTo>
                    <a:lnTo>
                      <a:pt x="349" y="284"/>
                    </a:lnTo>
                    <a:lnTo>
                      <a:pt x="357" y="284"/>
                    </a:lnTo>
                    <a:lnTo>
                      <a:pt x="357" y="284"/>
                    </a:lnTo>
                    <a:lnTo>
                      <a:pt x="550" y="284"/>
                    </a:lnTo>
                    <a:lnTo>
                      <a:pt x="550" y="284"/>
                    </a:lnTo>
                    <a:lnTo>
                      <a:pt x="557" y="284"/>
                    </a:lnTo>
                    <a:lnTo>
                      <a:pt x="561" y="285"/>
                    </a:lnTo>
                    <a:lnTo>
                      <a:pt x="561" y="289"/>
                    </a:lnTo>
                    <a:lnTo>
                      <a:pt x="561" y="295"/>
                    </a:lnTo>
                    <a:lnTo>
                      <a:pt x="561" y="295"/>
                    </a:lnTo>
                    <a:lnTo>
                      <a:pt x="561" y="535"/>
                    </a:lnTo>
                    <a:lnTo>
                      <a:pt x="561" y="535"/>
                    </a:lnTo>
                    <a:lnTo>
                      <a:pt x="563" y="541"/>
                    </a:lnTo>
                    <a:lnTo>
                      <a:pt x="561" y="545"/>
                    </a:lnTo>
                    <a:lnTo>
                      <a:pt x="557" y="546"/>
                    </a:lnTo>
                    <a:lnTo>
                      <a:pt x="557" y="546"/>
                    </a:lnTo>
                    <a:lnTo>
                      <a:pt x="553" y="546"/>
                    </a:lnTo>
                    <a:lnTo>
                      <a:pt x="552" y="545"/>
                    </a:lnTo>
                    <a:lnTo>
                      <a:pt x="546" y="541"/>
                    </a:lnTo>
                    <a:lnTo>
                      <a:pt x="546" y="541"/>
                    </a:lnTo>
                    <a:lnTo>
                      <a:pt x="533" y="524"/>
                    </a:lnTo>
                    <a:lnTo>
                      <a:pt x="520" y="511"/>
                    </a:lnTo>
                    <a:lnTo>
                      <a:pt x="504" y="500"/>
                    </a:lnTo>
                    <a:lnTo>
                      <a:pt x="487" y="491"/>
                    </a:lnTo>
                    <a:lnTo>
                      <a:pt x="487" y="491"/>
                    </a:lnTo>
                    <a:lnTo>
                      <a:pt x="469" y="484"/>
                    </a:lnTo>
                    <a:lnTo>
                      <a:pt x="449" y="478"/>
                    </a:lnTo>
                    <a:lnTo>
                      <a:pt x="428" y="477"/>
                    </a:lnTo>
                    <a:lnTo>
                      <a:pt x="406" y="478"/>
                    </a:lnTo>
                    <a:lnTo>
                      <a:pt x="406" y="478"/>
                    </a:lnTo>
                    <a:lnTo>
                      <a:pt x="390" y="480"/>
                    </a:lnTo>
                    <a:lnTo>
                      <a:pt x="375" y="486"/>
                    </a:lnTo>
                    <a:lnTo>
                      <a:pt x="360" y="491"/>
                    </a:lnTo>
                    <a:lnTo>
                      <a:pt x="347" y="499"/>
                    </a:lnTo>
                    <a:lnTo>
                      <a:pt x="335" y="508"/>
                    </a:lnTo>
                    <a:lnTo>
                      <a:pt x="324" y="517"/>
                    </a:lnTo>
                    <a:lnTo>
                      <a:pt x="312" y="528"/>
                    </a:lnTo>
                    <a:lnTo>
                      <a:pt x="301" y="541"/>
                    </a:lnTo>
                    <a:lnTo>
                      <a:pt x="301" y="541"/>
                    </a:lnTo>
                    <a:lnTo>
                      <a:pt x="294" y="556"/>
                    </a:lnTo>
                    <a:lnTo>
                      <a:pt x="287" y="570"/>
                    </a:lnTo>
                    <a:lnTo>
                      <a:pt x="281" y="587"/>
                    </a:lnTo>
                    <a:lnTo>
                      <a:pt x="278" y="603"/>
                    </a:lnTo>
                    <a:lnTo>
                      <a:pt x="278" y="603"/>
                    </a:lnTo>
                    <a:lnTo>
                      <a:pt x="276" y="622"/>
                    </a:lnTo>
                    <a:lnTo>
                      <a:pt x="278" y="638"/>
                    </a:lnTo>
                    <a:lnTo>
                      <a:pt x="279" y="655"/>
                    </a:lnTo>
                    <a:lnTo>
                      <a:pt x="285" y="671"/>
                    </a:lnTo>
                    <a:lnTo>
                      <a:pt x="285" y="671"/>
                    </a:lnTo>
                    <a:lnTo>
                      <a:pt x="290" y="684"/>
                    </a:lnTo>
                    <a:lnTo>
                      <a:pt x="296" y="697"/>
                    </a:lnTo>
                    <a:lnTo>
                      <a:pt x="301" y="708"/>
                    </a:lnTo>
                    <a:lnTo>
                      <a:pt x="311" y="717"/>
                    </a:lnTo>
                    <a:lnTo>
                      <a:pt x="318" y="726"/>
                    </a:lnTo>
                    <a:lnTo>
                      <a:pt x="329" y="736"/>
                    </a:lnTo>
                    <a:lnTo>
                      <a:pt x="349" y="752"/>
                    </a:lnTo>
                    <a:lnTo>
                      <a:pt x="349" y="752"/>
                    </a:lnTo>
                    <a:lnTo>
                      <a:pt x="360" y="758"/>
                    </a:lnTo>
                    <a:lnTo>
                      <a:pt x="373" y="763"/>
                    </a:lnTo>
                    <a:lnTo>
                      <a:pt x="384" y="767"/>
                    </a:lnTo>
                    <a:lnTo>
                      <a:pt x="397" y="769"/>
                    </a:lnTo>
                    <a:lnTo>
                      <a:pt x="421" y="771"/>
                    </a:lnTo>
                    <a:lnTo>
                      <a:pt x="445" y="771"/>
                    </a:lnTo>
                    <a:lnTo>
                      <a:pt x="445" y="771"/>
                    </a:lnTo>
                    <a:lnTo>
                      <a:pt x="460" y="767"/>
                    </a:lnTo>
                    <a:lnTo>
                      <a:pt x="472" y="763"/>
                    </a:lnTo>
                    <a:lnTo>
                      <a:pt x="484" y="760"/>
                    </a:lnTo>
                    <a:lnTo>
                      <a:pt x="495" y="754"/>
                    </a:lnTo>
                    <a:lnTo>
                      <a:pt x="506" y="747"/>
                    </a:lnTo>
                    <a:lnTo>
                      <a:pt x="517" y="739"/>
                    </a:lnTo>
                    <a:lnTo>
                      <a:pt x="526" y="730"/>
                    </a:lnTo>
                    <a:lnTo>
                      <a:pt x="535" y="721"/>
                    </a:lnTo>
                    <a:lnTo>
                      <a:pt x="535" y="721"/>
                    </a:lnTo>
                    <a:lnTo>
                      <a:pt x="541" y="714"/>
                    </a:lnTo>
                    <a:lnTo>
                      <a:pt x="546" y="706"/>
                    </a:lnTo>
                    <a:lnTo>
                      <a:pt x="546" y="706"/>
                    </a:lnTo>
                    <a:lnTo>
                      <a:pt x="548" y="704"/>
                    </a:lnTo>
                    <a:lnTo>
                      <a:pt x="552" y="703"/>
                    </a:lnTo>
                    <a:lnTo>
                      <a:pt x="557" y="703"/>
                    </a:lnTo>
                    <a:lnTo>
                      <a:pt x="557" y="703"/>
                    </a:lnTo>
                    <a:lnTo>
                      <a:pt x="561" y="704"/>
                    </a:lnTo>
                    <a:lnTo>
                      <a:pt x="561" y="706"/>
                    </a:lnTo>
                    <a:lnTo>
                      <a:pt x="561" y="712"/>
                    </a:lnTo>
                    <a:lnTo>
                      <a:pt x="561" y="712"/>
                    </a:lnTo>
                    <a:lnTo>
                      <a:pt x="561" y="881"/>
                    </a:lnTo>
                    <a:lnTo>
                      <a:pt x="561" y="881"/>
                    </a:lnTo>
                    <a:lnTo>
                      <a:pt x="563" y="885"/>
                    </a:lnTo>
                    <a:lnTo>
                      <a:pt x="563" y="888"/>
                    </a:lnTo>
                    <a:lnTo>
                      <a:pt x="566" y="890"/>
                    </a:lnTo>
                    <a:lnTo>
                      <a:pt x="572" y="892"/>
                    </a:lnTo>
                    <a:lnTo>
                      <a:pt x="572" y="892"/>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633" name="Google Shape;633;g7b4e49b99c_0_22"/>
              <p:cNvSpPr/>
              <p:nvPr/>
            </p:nvSpPr>
            <p:spPr>
              <a:xfrm>
                <a:off x="9169104" y="4102745"/>
                <a:ext cx="206546" cy="214837"/>
              </a:xfrm>
              <a:custGeom>
                <a:avLst/>
                <a:gdLst/>
                <a:ahLst/>
                <a:cxnLst/>
                <a:rect l="l" t="t" r="r" b="b"/>
                <a:pathLst>
                  <a:path w="598" h="621" extrusionOk="0">
                    <a:moveTo>
                      <a:pt x="57" y="9"/>
                    </a:moveTo>
                    <a:lnTo>
                      <a:pt x="57" y="9"/>
                    </a:lnTo>
                    <a:lnTo>
                      <a:pt x="133" y="13"/>
                    </a:lnTo>
                    <a:lnTo>
                      <a:pt x="208" y="15"/>
                    </a:lnTo>
                    <a:lnTo>
                      <a:pt x="284" y="15"/>
                    </a:lnTo>
                    <a:lnTo>
                      <a:pt x="359" y="15"/>
                    </a:lnTo>
                    <a:lnTo>
                      <a:pt x="359" y="15"/>
                    </a:lnTo>
                    <a:lnTo>
                      <a:pt x="411" y="15"/>
                    </a:lnTo>
                    <a:lnTo>
                      <a:pt x="462" y="13"/>
                    </a:lnTo>
                    <a:lnTo>
                      <a:pt x="462" y="13"/>
                    </a:lnTo>
                    <a:lnTo>
                      <a:pt x="501" y="11"/>
                    </a:lnTo>
                    <a:lnTo>
                      <a:pt x="519" y="9"/>
                    </a:lnTo>
                    <a:lnTo>
                      <a:pt x="539" y="7"/>
                    </a:lnTo>
                    <a:lnTo>
                      <a:pt x="539" y="7"/>
                    </a:lnTo>
                    <a:lnTo>
                      <a:pt x="565" y="5"/>
                    </a:lnTo>
                    <a:lnTo>
                      <a:pt x="578" y="4"/>
                    </a:lnTo>
                    <a:lnTo>
                      <a:pt x="589" y="0"/>
                    </a:lnTo>
                    <a:lnTo>
                      <a:pt x="589" y="0"/>
                    </a:lnTo>
                    <a:lnTo>
                      <a:pt x="593" y="0"/>
                    </a:lnTo>
                    <a:lnTo>
                      <a:pt x="596" y="0"/>
                    </a:lnTo>
                    <a:lnTo>
                      <a:pt x="598" y="4"/>
                    </a:lnTo>
                    <a:lnTo>
                      <a:pt x="598" y="7"/>
                    </a:lnTo>
                    <a:lnTo>
                      <a:pt x="598" y="7"/>
                    </a:lnTo>
                    <a:lnTo>
                      <a:pt x="598" y="61"/>
                    </a:lnTo>
                    <a:lnTo>
                      <a:pt x="598" y="61"/>
                    </a:lnTo>
                    <a:lnTo>
                      <a:pt x="596" y="66"/>
                    </a:lnTo>
                    <a:lnTo>
                      <a:pt x="594" y="72"/>
                    </a:lnTo>
                    <a:lnTo>
                      <a:pt x="594" y="72"/>
                    </a:lnTo>
                    <a:lnTo>
                      <a:pt x="574" y="94"/>
                    </a:lnTo>
                    <a:lnTo>
                      <a:pt x="574" y="94"/>
                    </a:lnTo>
                    <a:lnTo>
                      <a:pt x="570" y="99"/>
                    </a:lnTo>
                    <a:lnTo>
                      <a:pt x="569" y="106"/>
                    </a:lnTo>
                    <a:lnTo>
                      <a:pt x="569" y="106"/>
                    </a:lnTo>
                    <a:lnTo>
                      <a:pt x="569" y="118"/>
                    </a:lnTo>
                    <a:lnTo>
                      <a:pt x="570" y="129"/>
                    </a:lnTo>
                    <a:lnTo>
                      <a:pt x="576" y="138"/>
                    </a:lnTo>
                    <a:lnTo>
                      <a:pt x="585" y="145"/>
                    </a:lnTo>
                    <a:lnTo>
                      <a:pt x="585" y="145"/>
                    </a:lnTo>
                    <a:lnTo>
                      <a:pt x="593" y="154"/>
                    </a:lnTo>
                    <a:lnTo>
                      <a:pt x="594" y="156"/>
                    </a:lnTo>
                    <a:lnTo>
                      <a:pt x="594" y="158"/>
                    </a:lnTo>
                    <a:lnTo>
                      <a:pt x="593" y="165"/>
                    </a:lnTo>
                    <a:lnTo>
                      <a:pt x="585" y="173"/>
                    </a:lnTo>
                    <a:lnTo>
                      <a:pt x="585" y="173"/>
                    </a:lnTo>
                    <a:lnTo>
                      <a:pt x="585" y="175"/>
                    </a:lnTo>
                    <a:lnTo>
                      <a:pt x="585" y="175"/>
                    </a:lnTo>
                    <a:lnTo>
                      <a:pt x="576" y="182"/>
                    </a:lnTo>
                    <a:lnTo>
                      <a:pt x="570" y="193"/>
                    </a:lnTo>
                    <a:lnTo>
                      <a:pt x="569" y="204"/>
                    </a:lnTo>
                    <a:lnTo>
                      <a:pt x="569" y="215"/>
                    </a:lnTo>
                    <a:lnTo>
                      <a:pt x="569" y="215"/>
                    </a:lnTo>
                    <a:lnTo>
                      <a:pt x="570" y="222"/>
                    </a:lnTo>
                    <a:lnTo>
                      <a:pt x="574" y="228"/>
                    </a:lnTo>
                    <a:lnTo>
                      <a:pt x="574" y="228"/>
                    </a:lnTo>
                    <a:lnTo>
                      <a:pt x="593" y="246"/>
                    </a:lnTo>
                    <a:lnTo>
                      <a:pt x="593" y="246"/>
                    </a:lnTo>
                    <a:lnTo>
                      <a:pt x="596" y="250"/>
                    </a:lnTo>
                    <a:lnTo>
                      <a:pt x="596" y="252"/>
                    </a:lnTo>
                    <a:lnTo>
                      <a:pt x="596" y="255"/>
                    </a:lnTo>
                    <a:lnTo>
                      <a:pt x="593" y="259"/>
                    </a:lnTo>
                    <a:lnTo>
                      <a:pt x="593" y="259"/>
                    </a:lnTo>
                    <a:lnTo>
                      <a:pt x="574" y="277"/>
                    </a:lnTo>
                    <a:lnTo>
                      <a:pt x="574" y="277"/>
                    </a:lnTo>
                    <a:lnTo>
                      <a:pt x="570" y="285"/>
                    </a:lnTo>
                    <a:lnTo>
                      <a:pt x="569" y="290"/>
                    </a:lnTo>
                    <a:lnTo>
                      <a:pt x="569" y="290"/>
                    </a:lnTo>
                    <a:lnTo>
                      <a:pt x="569" y="305"/>
                    </a:lnTo>
                    <a:lnTo>
                      <a:pt x="572" y="316"/>
                    </a:lnTo>
                    <a:lnTo>
                      <a:pt x="578" y="325"/>
                    </a:lnTo>
                    <a:lnTo>
                      <a:pt x="589" y="334"/>
                    </a:lnTo>
                    <a:lnTo>
                      <a:pt x="589" y="334"/>
                    </a:lnTo>
                    <a:lnTo>
                      <a:pt x="594" y="340"/>
                    </a:lnTo>
                    <a:lnTo>
                      <a:pt x="598" y="345"/>
                    </a:lnTo>
                    <a:lnTo>
                      <a:pt x="596" y="349"/>
                    </a:lnTo>
                    <a:lnTo>
                      <a:pt x="589" y="356"/>
                    </a:lnTo>
                    <a:lnTo>
                      <a:pt x="589" y="356"/>
                    </a:lnTo>
                    <a:lnTo>
                      <a:pt x="578" y="366"/>
                    </a:lnTo>
                    <a:lnTo>
                      <a:pt x="572" y="377"/>
                    </a:lnTo>
                    <a:lnTo>
                      <a:pt x="569" y="390"/>
                    </a:lnTo>
                    <a:lnTo>
                      <a:pt x="569" y="404"/>
                    </a:lnTo>
                    <a:lnTo>
                      <a:pt x="569" y="404"/>
                    </a:lnTo>
                    <a:lnTo>
                      <a:pt x="570" y="415"/>
                    </a:lnTo>
                    <a:lnTo>
                      <a:pt x="567" y="423"/>
                    </a:lnTo>
                    <a:lnTo>
                      <a:pt x="561" y="432"/>
                    </a:lnTo>
                    <a:lnTo>
                      <a:pt x="554" y="437"/>
                    </a:lnTo>
                    <a:lnTo>
                      <a:pt x="554" y="437"/>
                    </a:lnTo>
                    <a:lnTo>
                      <a:pt x="536" y="450"/>
                    </a:lnTo>
                    <a:lnTo>
                      <a:pt x="519" y="465"/>
                    </a:lnTo>
                    <a:lnTo>
                      <a:pt x="508" y="472"/>
                    </a:lnTo>
                    <a:lnTo>
                      <a:pt x="508" y="472"/>
                    </a:lnTo>
                    <a:lnTo>
                      <a:pt x="458" y="515"/>
                    </a:lnTo>
                    <a:lnTo>
                      <a:pt x="458" y="515"/>
                    </a:lnTo>
                    <a:lnTo>
                      <a:pt x="381" y="575"/>
                    </a:lnTo>
                    <a:lnTo>
                      <a:pt x="381" y="575"/>
                    </a:lnTo>
                    <a:lnTo>
                      <a:pt x="331" y="614"/>
                    </a:lnTo>
                    <a:lnTo>
                      <a:pt x="331" y="614"/>
                    </a:lnTo>
                    <a:lnTo>
                      <a:pt x="322" y="619"/>
                    </a:lnTo>
                    <a:lnTo>
                      <a:pt x="311" y="621"/>
                    </a:lnTo>
                    <a:lnTo>
                      <a:pt x="311" y="621"/>
                    </a:lnTo>
                    <a:lnTo>
                      <a:pt x="289" y="621"/>
                    </a:lnTo>
                    <a:lnTo>
                      <a:pt x="267" y="621"/>
                    </a:lnTo>
                    <a:lnTo>
                      <a:pt x="267" y="621"/>
                    </a:lnTo>
                    <a:lnTo>
                      <a:pt x="256" y="619"/>
                    </a:lnTo>
                    <a:lnTo>
                      <a:pt x="247" y="614"/>
                    </a:lnTo>
                    <a:lnTo>
                      <a:pt x="232" y="601"/>
                    </a:lnTo>
                    <a:lnTo>
                      <a:pt x="232" y="601"/>
                    </a:lnTo>
                    <a:lnTo>
                      <a:pt x="149" y="533"/>
                    </a:lnTo>
                    <a:lnTo>
                      <a:pt x="149" y="533"/>
                    </a:lnTo>
                    <a:lnTo>
                      <a:pt x="87" y="480"/>
                    </a:lnTo>
                    <a:lnTo>
                      <a:pt x="87" y="480"/>
                    </a:lnTo>
                    <a:lnTo>
                      <a:pt x="59" y="458"/>
                    </a:lnTo>
                    <a:lnTo>
                      <a:pt x="34" y="436"/>
                    </a:lnTo>
                    <a:lnTo>
                      <a:pt x="34" y="436"/>
                    </a:lnTo>
                    <a:lnTo>
                      <a:pt x="24" y="426"/>
                    </a:lnTo>
                    <a:lnTo>
                      <a:pt x="15" y="415"/>
                    </a:lnTo>
                    <a:lnTo>
                      <a:pt x="0" y="395"/>
                    </a:lnTo>
                    <a:lnTo>
                      <a:pt x="0" y="395"/>
                    </a:lnTo>
                    <a:lnTo>
                      <a:pt x="0" y="391"/>
                    </a:lnTo>
                    <a:lnTo>
                      <a:pt x="2" y="388"/>
                    </a:lnTo>
                    <a:lnTo>
                      <a:pt x="2" y="388"/>
                    </a:lnTo>
                    <a:lnTo>
                      <a:pt x="8" y="382"/>
                    </a:lnTo>
                    <a:lnTo>
                      <a:pt x="8" y="382"/>
                    </a:lnTo>
                    <a:lnTo>
                      <a:pt x="13" y="377"/>
                    </a:lnTo>
                    <a:lnTo>
                      <a:pt x="17" y="369"/>
                    </a:lnTo>
                    <a:lnTo>
                      <a:pt x="21" y="364"/>
                    </a:lnTo>
                    <a:lnTo>
                      <a:pt x="21" y="356"/>
                    </a:lnTo>
                    <a:lnTo>
                      <a:pt x="21" y="342"/>
                    </a:lnTo>
                    <a:lnTo>
                      <a:pt x="21" y="327"/>
                    </a:lnTo>
                    <a:lnTo>
                      <a:pt x="21" y="327"/>
                    </a:lnTo>
                    <a:lnTo>
                      <a:pt x="19" y="323"/>
                    </a:lnTo>
                    <a:lnTo>
                      <a:pt x="17" y="320"/>
                    </a:lnTo>
                    <a:lnTo>
                      <a:pt x="11" y="314"/>
                    </a:lnTo>
                    <a:lnTo>
                      <a:pt x="11" y="314"/>
                    </a:lnTo>
                    <a:lnTo>
                      <a:pt x="4" y="305"/>
                    </a:lnTo>
                    <a:lnTo>
                      <a:pt x="2" y="300"/>
                    </a:lnTo>
                    <a:lnTo>
                      <a:pt x="4" y="294"/>
                    </a:lnTo>
                    <a:lnTo>
                      <a:pt x="11" y="285"/>
                    </a:lnTo>
                    <a:lnTo>
                      <a:pt x="11" y="285"/>
                    </a:lnTo>
                    <a:lnTo>
                      <a:pt x="15" y="279"/>
                    </a:lnTo>
                    <a:lnTo>
                      <a:pt x="19" y="272"/>
                    </a:lnTo>
                    <a:lnTo>
                      <a:pt x="21" y="266"/>
                    </a:lnTo>
                    <a:lnTo>
                      <a:pt x="21" y="257"/>
                    </a:lnTo>
                    <a:lnTo>
                      <a:pt x="21" y="257"/>
                    </a:lnTo>
                    <a:lnTo>
                      <a:pt x="21" y="255"/>
                    </a:lnTo>
                    <a:lnTo>
                      <a:pt x="21" y="255"/>
                    </a:lnTo>
                    <a:lnTo>
                      <a:pt x="21" y="244"/>
                    </a:lnTo>
                    <a:lnTo>
                      <a:pt x="19" y="233"/>
                    </a:lnTo>
                    <a:lnTo>
                      <a:pt x="13" y="224"/>
                    </a:lnTo>
                    <a:lnTo>
                      <a:pt x="8" y="217"/>
                    </a:lnTo>
                    <a:lnTo>
                      <a:pt x="8" y="217"/>
                    </a:lnTo>
                    <a:lnTo>
                      <a:pt x="2" y="209"/>
                    </a:lnTo>
                    <a:lnTo>
                      <a:pt x="0" y="206"/>
                    </a:lnTo>
                    <a:lnTo>
                      <a:pt x="2" y="202"/>
                    </a:lnTo>
                    <a:lnTo>
                      <a:pt x="8" y="195"/>
                    </a:lnTo>
                    <a:lnTo>
                      <a:pt x="8" y="195"/>
                    </a:lnTo>
                    <a:lnTo>
                      <a:pt x="13" y="189"/>
                    </a:lnTo>
                    <a:lnTo>
                      <a:pt x="19" y="182"/>
                    </a:lnTo>
                    <a:lnTo>
                      <a:pt x="21" y="173"/>
                    </a:lnTo>
                    <a:lnTo>
                      <a:pt x="21" y="163"/>
                    </a:lnTo>
                    <a:lnTo>
                      <a:pt x="21" y="163"/>
                    </a:lnTo>
                    <a:lnTo>
                      <a:pt x="21" y="151"/>
                    </a:lnTo>
                    <a:lnTo>
                      <a:pt x="17" y="140"/>
                    </a:lnTo>
                    <a:lnTo>
                      <a:pt x="11" y="129"/>
                    </a:lnTo>
                    <a:lnTo>
                      <a:pt x="4" y="121"/>
                    </a:lnTo>
                    <a:lnTo>
                      <a:pt x="4" y="121"/>
                    </a:lnTo>
                    <a:lnTo>
                      <a:pt x="0" y="116"/>
                    </a:lnTo>
                    <a:lnTo>
                      <a:pt x="0" y="112"/>
                    </a:lnTo>
                    <a:lnTo>
                      <a:pt x="0" y="108"/>
                    </a:lnTo>
                    <a:lnTo>
                      <a:pt x="4" y="105"/>
                    </a:lnTo>
                    <a:lnTo>
                      <a:pt x="4" y="105"/>
                    </a:lnTo>
                    <a:lnTo>
                      <a:pt x="13" y="95"/>
                    </a:lnTo>
                    <a:lnTo>
                      <a:pt x="19" y="86"/>
                    </a:lnTo>
                    <a:lnTo>
                      <a:pt x="21" y="75"/>
                    </a:lnTo>
                    <a:lnTo>
                      <a:pt x="21" y="62"/>
                    </a:lnTo>
                    <a:lnTo>
                      <a:pt x="21" y="62"/>
                    </a:lnTo>
                    <a:lnTo>
                      <a:pt x="13" y="59"/>
                    </a:lnTo>
                    <a:lnTo>
                      <a:pt x="8" y="55"/>
                    </a:lnTo>
                    <a:lnTo>
                      <a:pt x="4" y="51"/>
                    </a:lnTo>
                    <a:lnTo>
                      <a:pt x="4" y="51"/>
                    </a:lnTo>
                    <a:lnTo>
                      <a:pt x="2" y="40"/>
                    </a:lnTo>
                    <a:lnTo>
                      <a:pt x="0" y="26"/>
                    </a:lnTo>
                    <a:lnTo>
                      <a:pt x="0" y="11"/>
                    </a:lnTo>
                    <a:lnTo>
                      <a:pt x="2" y="5"/>
                    </a:lnTo>
                    <a:lnTo>
                      <a:pt x="4" y="4"/>
                    </a:lnTo>
                    <a:lnTo>
                      <a:pt x="4" y="4"/>
                    </a:lnTo>
                    <a:lnTo>
                      <a:pt x="34" y="5"/>
                    </a:lnTo>
                    <a:lnTo>
                      <a:pt x="57" y="9"/>
                    </a:lnTo>
                    <a:lnTo>
                      <a:pt x="57" y="9"/>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634" name="Google Shape;634;g7b4e49b99c_0_22"/>
              <p:cNvSpPr/>
              <p:nvPr/>
            </p:nvSpPr>
            <p:spPr>
              <a:xfrm>
                <a:off x="9064104" y="3580509"/>
                <a:ext cx="295659" cy="217599"/>
              </a:xfrm>
              <a:custGeom>
                <a:avLst/>
                <a:gdLst/>
                <a:ahLst/>
                <a:cxnLst/>
                <a:rect l="l" t="t" r="r" b="b"/>
                <a:pathLst>
                  <a:path w="857" h="631" extrusionOk="0">
                    <a:moveTo>
                      <a:pt x="44" y="322"/>
                    </a:moveTo>
                    <a:lnTo>
                      <a:pt x="44" y="322"/>
                    </a:lnTo>
                    <a:lnTo>
                      <a:pt x="50" y="322"/>
                    </a:lnTo>
                    <a:lnTo>
                      <a:pt x="53" y="320"/>
                    </a:lnTo>
                    <a:lnTo>
                      <a:pt x="57" y="313"/>
                    </a:lnTo>
                    <a:lnTo>
                      <a:pt x="57" y="313"/>
                    </a:lnTo>
                    <a:lnTo>
                      <a:pt x="77" y="278"/>
                    </a:lnTo>
                    <a:lnTo>
                      <a:pt x="99" y="243"/>
                    </a:lnTo>
                    <a:lnTo>
                      <a:pt x="123" y="210"/>
                    </a:lnTo>
                    <a:lnTo>
                      <a:pt x="149" y="180"/>
                    </a:lnTo>
                    <a:lnTo>
                      <a:pt x="149" y="180"/>
                    </a:lnTo>
                    <a:lnTo>
                      <a:pt x="178" y="151"/>
                    </a:lnTo>
                    <a:lnTo>
                      <a:pt x="210" y="125"/>
                    </a:lnTo>
                    <a:lnTo>
                      <a:pt x="241" y="101"/>
                    </a:lnTo>
                    <a:lnTo>
                      <a:pt x="276" y="79"/>
                    </a:lnTo>
                    <a:lnTo>
                      <a:pt x="276" y="79"/>
                    </a:lnTo>
                    <a:lnTo>
                      <a:pt x="289" y="72"/>
                    </a:lnTo>
                    <a:lnTo>
                      <a:pt x="303" y="66"/>
                    </a:lnTo>
                    <a:lnTo>
                      <a:pt x="333" y="52"/>
                    </a:lnTo>
                    <a:lnTo>
                      <a:pt x="333" y="52"/>
                    </a:lnTo>
                    <a:lnTo>
                      <a:pt x="360" y="39"/>
                    </a:lnTo>
                    <a:lnTo>
                      <a:pt x="392" y="30"/>
                    </a:lnTo>
                    <a:lnTo>
                      <a:pt x="392" y="30"/>
                    </a:lnTo>
                    <a:lnTo>
                      <a:pt x="427" y="20"/>
                    </a:lnTo>
                    <a:lnTo>
                      <a:pt x="462" y="13"/>
                    </a:lnTo>
                    <a:lnTo>
                      <a:pt x="462" y="13"/>
                    </a:lnTo>
                    <a:lnTo>
                      <a:pt x="504" y="6"/>
                    </a:lnTo>
                    <a:lnTo>
                      <a:pt x="546" y="0"/>
                    </a:lnTo>
                    <a:lnTo>
                      <a:pt x="546" y="0"/>
                    </a:lnTo>
                    <a:lnTo>
                      <a:pt x="557" y="0"/>
                    </a:lnTo>
                    <a:lnTo>
                      <a:pt x="568" y="0"/>
                    </a:lnTo>
                    <a:lnTo>
                      <a:pt x="568" y="0"/>
                    </a:lnTo>
                    <a:lnTo>
                      <a:pt x="570" y="0"/>
                    </a:lnTo>
                    <a:lnTo>
                      <a:pt x="574" y="2"/>
                    </a:lnTo>
                    <a:lnTo>
                      <a:pt x="574" y="4"/>
                    </a:lnTo>
                    <a:lnTo>
                      <a:pt x="574" y="7"/>
                    </a:lnTo>
                    <a:lnTo>
                      <a:pt x="574" y="7"/>
                    </a:lnTo>
                    <a:lnTo>
                      <a:pt x="574" y="15"/>
                    </a:lnTo>
                    <a:lnTo>
                      <a:pt x="574" y="15"/>
                    </a:lnTo>
                    <a:lnTo>
                      <a:pt x="574" y="272"/>
                    </a:lnTo>
                    <a:lnTo>
                      <a:pt x="574" y="272"/>
                    </a:lnTo>
                    <a:lnTo>
                      <a:pt x="576" y="280"/>
                    </a:lnTo>
                    <a:lnTo>
                      <a:pt x="576" y="283"/>
                    </a:lnTo>
                    <a:lnTo>
                      <a:pt x="579" y="283"/>
                    </a:lnTo>
                    <a:lnTo>
                      <a:pt x="587" y="285"/>
                    </a:lnTo>
                    <a:lnTo>
                      <a:pt x="587" y="285"/>
                    </a:lnTo>
                    <a:lnTo>
                      <a:pt x="638" y="283"/>
                    </a:lnTo>
                    <a:lnTo>
                      <a:pt x="638" y="283"/>
                    </a:lnTo>
                    <a:lnTo>
                      <a:pt x="642" y="283"/>
                    </a:lnTo>
                    <a:lnTo>
                      <a:pt x="644" y="281"/>
                    </a:lnTo>
                    <a:lnTo>
                      <a:pt x="647" y="276"/>
                    </a:lnTo>
                    <a:lnTo>
                      <a:pt x="647" y="276"/>
                    </a:lnTo>
                    <a:lnTo>
                      <a:pt x="653" y="265"/>
                    </a:lnTo>
                    <a:lnTo>
                      <a:pt x="662" y="254"/>
                    </a:lnTo>
                    <a:lnTo>
                      <a:pt x="671" y="243"/>
                    </a:lnTo>
                    <a:lnTo>
                      <a:pt x="682" y="235"/>
                    </a:lnTo>
                    <a:lnTo>
                      <a:pt x="682" y="235"/>
                    </a:lnTo>
                    <a:lnTo>
                      <a:pt x="693" y="228"/>
                    </a:lnTo>
                    <a:lnTo>
                      <a:pt x="704" y="223"/>
                    </a:lnTo>
                    <a:lnTo>
                      <a:pt x="717" y="219"/>
                    </a:lnTo>
                    <a:lnTo>
                      <a:pt x="730" y="217"/>
                    </a:lnTo>
                    <a:lnTo>
                      <a:pt x="730" y="217"/>
                    </a:lnTo>
                    <a:lnTo>
                      <a:pt x="747" y="215"/>
                    </a:lnTo>
                    <a:lnTo>
                      <a:pt x="763" y="215"/>
                    </a:lnTo>
                    <a:lnTo>
                      <a:pt x="778" y="219"/>
                    </a:lnTo>
                    <a:lnTo>
                      <a:pt x="791" y="224"/>
                    </a:lnTo>
                    <a:lnTo>
                      <a:pt x="804" y="230"/>
                    </a:lnTo>
                    <a:lnTo>
                      <a:pt x="816" y="239"/>
                    </a:lnTo>
                    <a:lnTo>
                      <a:pt x="828" y="250"/>
                    </a:lnTo>
                    <a:lnTo>
                      <a:pt x="837" y="263"/>
                    </a:lnTo>
                    <a:lnTo>
                      <a:pt x="837" y="263"/>
                    </a:lnTo>
                    <a:lnTo>
                      <a:pt x="844" y="272"/>
                    </a:lnTo>
                    <a:lnTo>
                      <a:pt x="850" y="283"/>
                    </a:lnTo>
                    <a:lnTo>
                      <a:pt x="853" y="292"/>
                    </a:lnTo>
                    <a:lnTo>
                      <a:pt x="855" y="303"/>
                    </a:lnTo>
                    <a:lnTo>
                      <a:pt x="857" y="314"/>
                    </a:lnTo>
                    <a:lnTo>
                      <a:pt x="857" y="325"/>
                    </a:lnTo>
                    <a:lnTo>
                      <a:pt x="857" y="338"/>
                    </a:lnTo>
                    <a:lnTo>
                      <a:pt x="855" y="349"/>
                    </a:lnTo>
                    <a:lnTo>
                      <a:pt x="855" y="349"/>
                    </a:lnTo>
                    <a:lnTo>
                      <a:pt x="851" y="364"/>
                    </a:lnTo>
                    <a:lnTo>
                      <a:pt x="846" y="377"/>
                    </a:lnTo>
                    <a:lnTo>
                      <a:pt x="839" y="390"/>
                    </a:lnTo>
                    <a:lnTo>
                      <a:pt x="829" y="401"/>
                    </a:lnTo>
                    <a:lnTo>
                      <a:pt x="820" y="410"/>
                    </a:lnTo>
                    <a:lnTo>
                      <a:pt x="809" y="419"/>
                    </a:lnTo>
                    <a:lnTo>
                      <a:pt x="796" y="427"/>
                    </a:lnTo>
                    <a:lnTo>
                      <a:pt x="782" y="432"/>
                    </a:lnTo>
                    <a:lnTo>
                      <a:pt x="782" y="432"/>
                    </a:lnTo>
                    <a:lnTo>
                      <a:pt x="771" y="436"/>
                    </a:lnTo>
                    <a:lnTo>
                      <a:pt x="758" y="438"/>
                    </a:lnTo>
                    <a:lnTo>
                      <a:pt x="747" y="438"/>
                    </a:lnTo>
                    <a:lnTo>
                      <a:pt x="734" y="438"/>
                    </a:lnTo>
                    <a:lnTo>
                      <a:pt x="723" y="436"/>
                    </a:lnTo>
                    <a:lnTo>
                      <a:pt x="710" y="432"/>
                    </a:lnTo>
                    <a:lnTo>
                      <a:pt x="699" y="427"/>
                    </a:lnTo>
                    <a:lnTo>
                      <a:pt x="688" y="421"/>
                    </a:lnTo>
                    <a:lnTo>
                      <a:pt x="688" y="421"/>
                    </a:lnTo>
                    <a:lnTo>
                      <a:pt x="675" y="412"/>
                    </a:lnTo>
                    <a:lnTo>
                      <a:pt x="664" y="401"/>
                    </a:lnTo>
                    <a:lnTo>
                      <a:pt x="655" y="390"/>
                    </a:lnTo>
                    <a:lnTo>
                      <a:pt x="647" y="377"/>
                    </a:lnTo>
                    <a:lnTo>
                      <a:pt x="647" y="377"/>
                    </a:lnTo>
                    <a:lnTo>
                      <a:pt x="644" y="371"/>
                    </a:lnTo>
                    <a:lnTo>
                      <a:pt x="640" y="370"/>
                    </a:lnTo>
                    <a:lnTo>
                      <a:pt x="636" y="368"/>
                    </a:lnTo>
                    <a:lnTo>
                      <a:pt x="631" y="368"/>
                    </a:lnTo>
                    <a:lnTo>
                      <a:pt x="631" y="368"/>
                    </a:lnTo>
                    <a:lnTo>
                      <a:pt x="585" y="368"/>
                    </a:lnTo>
                    <a:lnTo>
                      <a:pt x="585" y="368"/>
                    </a:lnTo>
                    <a:lnTo>
                      <a:pt x="579" y="368"/>
                    </a:lnTo>
                    <a:lnTo>
                      <a:pt x="576" y="370"/>
                    </a:lnTo>
                    <a:lnTo>
                      <a:pt x="576" y="371"/>
                    </a:lnTo>
                    <a:lnTo>
                      <a:pt x="574" y="379"/>
                    </a:lnTo>
                    <a:lnTo>
                      <a:pt x="574" y="379"/>
                    </a:lnTo>
                    <a:lnTo>
                      <a:pt x="574" y="616"/>
                    </a:lnTo>
                    <a:lnTo>
                      <a:pt x="574" y="616"/>
                    </a:lnTo>
                    <a:lnTo>
                      <a:pt x="574" y="625"/>
                    </a:lnTo>
                    <a:lnTo>
                      <a:pt x="572" y="629"/>
                    </a:lnTo>
                    <a:lnTo>
                      <a:pt x="568" y="631"/>
                    </a:lnTo>
                    <a:lnTo>
                      <a:pt x="561" y="631"/>
                    </a:lnTo>
                    <a:lnTo>
                      <a:pt x="561" y="631"/>
                    </a:lnTo>
                    <a:lnTo>
                      <a:pt x="405" y="631"/>
                    </a:lnTo>
                    <a:lnTo>
                      <a:pt x="405" y="631"/>
                    </a:lnTo>
                    <a:lnTo>
                      <a:pt x="399" y="631"/>
                    </a:lnTo>
                    <a:lnTo>
                      <a:pt x="397" y="631"/>
                    </a:lnTo>
                    <a:lnTo>
                      <a:pt x="394" y="627"/>
                    </a:lnTo>
                    <a:lnTo>
                      <a:pt x="394" y="627"/>
                    </a:lnTo>
                    <a:lnTo>
                      <a:pt x="394" y="623"/>
                    </a:lnTo>
                    <a:lnTo>
                      <a:pt x="395" y="620"/>
                    </a:lnTo>
                    <a:lnTo>
                      <a:pt x="401" y="614"/>
                    </a:lnTo>
                    <a:lnTo>
                      <a:pt x="401" y="614"/>
                    </a:lnTo>
                    <a:lnTo>
                      <a:pt x="410" y="607"/>
                    </a:lnTo>
                    <a:lnTo>
                      <a:pt x="421" y="598"/>
                    </a:lnTo>
                    <a:lnTo>
                      <a:pt x="428" y="588"/>
                    </a:lnTo>
                    <a:lnTo>
                      <a:pt x="436" y="579"/>
                    </a:lnTo>
                    <a:lnTo>
                      <a:pt x="443" y="568"/>
                    </a:lnTo>
                    <a:lnTo>
                      <a:pt x="449" y="557"/>
                    </a:lnTo>
                    <a:lnTo>
                      <a:pt x="458" y="531"/>
                    </a:lnTo>
                    <a:lnTo>
                      <a:pt x="458" y="531"/>
                    </a:lnTo>
                    <a:lnTo>
                      <a:pt x="462" y="507"/>
                    </a:lnTo>
                    <a:lnTo>
                      <a:pt x="463" y="484"/>
                    </a:lnTo>
                    <a:lnTo>
                      <a:pt x="460" y="460"/>
                    </a:lnTo>
                    <a:lnTo>
                      <a:pt x="452" y="438"/>
                    </a:lnTo>
                    <a:lnTo>
                      <a:pt x="441" y="416"/>
                    </a:lnTo>
                    <a:lnTo>
                      <a:pt x="427" y="397"/>
                    </a:lnTo>
                    <a:lnTo>
                      <a:pt x="410" y="381"/>
                    </a:lnTo>
                    <a:lnTo>
                      <a:pt x="390" y="366"/>
                    </a:lnTo>
                    <a:lnTo>
                      <a:pt x="390" y="366"/>
                    </a:lnTo>
                    <a:lnTo>
                      <a:pt x="377" y="360"/>
                    </a:lnTo>
                    <a:lnTo>
                      <a:pt x="364" y="355"/>
                    </a:lnTo>
                    <a:lnTo>
                      <a:pt x="351" y="351"/>
                    </a:lnTo>
                    <a:lnTo>
                      <a:pt x="338" y="348"/>
                    </a:lnTo>
                    <a:lnTo>
                      <a:pt x="325" y="346"/>
                    </a:lnTo>
                    <a:lnTo>
                      <a:pt x="313" y="346"/>
                    </a:lnTo>
                    <a:lnTo>
                      <a:pt x="300" y="348"/>
                    </a:lnTo>
                    <a:lnTo>
                      <a:pt x="285" y="349"/>
                    </a:lnTo>
                    <a:lnTo>
                      <a:pt x="285" y="349"/>
                    </a:lnTo>
                    <a:lnTo>
                      <a:pt x="268" y="353"/>
                    </a:lnTo>
                    <a:lnTo>
                      <a:pt x="254" y="359"/>
                    </a:lnTo>
                    <a:lnTo>
                      <a:pt x="239" y="366"/>
                    </a:lnTo>
                    <a:lnTo>
                      <a:pt x="226" y="375"/>
                    </a:lnTo>
                    <a:lnTo>
                      <a:pt x="213" y="386"/>
                    </a:lnTo>
                    <a:lnTo>
                      <a:pt x="202" y="399"/>
                    </a:lnTo>
                    <a:lnTo>
                      <a:pt x="193" y="412"/>
                    </a:lnTo>
                    <a:lnTo>
                      <a:pt x="184" y="427"/>
                    </a:lnTo>
                    <a:lnTo>
                      <a:pt x="184" y="427"/>
                    </a:lnTo>
                    <a:lnTo>
                      <a:pt x="175" y="449"/>
                    </a:lnTo>
                    <a:lnTo>
                      <a:pt x="169" y="473"/>
                    </a:lnTo>
                    <a:lnTo>
                      <a:pt x="167" y="495"/>
                    </a:lnTo>
                    <a:lnTo>
                      <a:pt x="169" y="518"/>
                    </a:lnTo>
                    <a:lnTo>
                      <a:pt x="169" y="518"/>
                    </a:lnTo>
                    <a:lnTo>
                      <a:pt x="173" y="533"/>
                    </a:lnTo>
                    <a:lnTo>
                      <a:pt x="177" y="546"/>
                    </a:lnTo>
                    <a:lnTo>
                      <a:pt x="182" y="559"/>
                    </a:lnTo>
                    <a:lnTo>
                      <a:pt x="189" y="572"/>
                    </a:lnTo>
                    <a:lnTo>
                      <a:pt x="197" y="583"/>
                    </a:lnTo>
                    <a:lnTo>
                      <a:pt x="206" y="594"/>
                    </a:lnTo>
                    <a:lnTo>
                      <a:pt x="217" y="603"/>
                    </a:lnTo>
                    <a:lnTo>
                      <a:pt x="228" y="612"/>
                    </a:lnTo>
                    <a:lnTo>
                      <a:pt x="228" y="612"/>
                    </a:lnTo>
                    <a:lnTo>
                      <a:pt x="232" y="616"/>
                    </a:lnTo>
                    <a:lnTo>
                      <a:pt x="232" y="616"/>
                    </a:lnTo>
                    <a:lnTo>
                      <a:pt x="235" y="618"/>
                    </a:lnTo>
                    <a:lnTo>
                      <a:pt x="235" y="621"/>
                    </a:lnTo>
                    <a:lnTo>
                      <a:pt x="235" y="627"/>
                    </a:lnTo>
                    <a:lnTo>
                      <a:pt x="235" y="627"/>
                    </a:lnTo>
                    <a:lnTo>
                      <a:pt x="234" y="629"/>
                    </a:lnTo>
                    <a:lnTo>
                      <a:pt x="232" y="631"/>
                    </a:lnTo>
                    <a:lnTo>
                      <a:pt x="228" y="631"/>
                    </a:lnTo>
                    <a:lnTo>
                      <a:pt x="228" y="631"/>
                    </a:lnTo>
                    <a:lnTo>
                      <a:pt x="145" y="631"/>
                    </a:lnTo>
                    <a:lnTo>
                      <a:pt x="145" y="631"/>
                    </a:lnTo>
                    <a:lnTo>
                      <a:pt x="18" y="631"/>
                    </a:lnTo>
                    <a:lnTo>
                      <a:pt x="18" y="631"/>
                    </a:lnTo>
                    <a:lnTo>
                      <a:pt x="13" y="631"/>
                    </a:lnTo>
                    <a:lnTo>
                      <a:pt x="9" y="629"/>
                    </a:lnTo>
                    <a:lnTo>
                      <a:pt x="7" y="625"/>
                    </a:lnTo>
                    <a:lnTo>
                      <a:pt x="6" y="620"/>
                    </a:lnTo>
                    <a:lnTo>
                      <a:pt x="6" y="620"/>
                    </a:lnTo>
                    <a:lnTo>
                      <a:pt x="2" y="592"/>
                    </a:lnTo>
                    <a:lnTo>
                      <a:pt x="0" y="564"/>
                    </a:lnTo>
                    <a:lnTo>
                      <a:pt x="2" y="511"/>
                    </a:lnTo>
                    <a:lnTo>
                      <a:pt x="2" y="511"/>
                    </a:lnTo>
                    <a:lnTo>
                      <a:pt x="4" y="491"/>
                    </a:lnTo>
                    <a:lnTo>
                      <a:pt x="6" y="471"/>
                    </a:lnTo>
                    <a:lnTo>
                      <a:pt x="15" y="428"/>
                    </a:lnTo>
                    <a:lnTo>
                      <a:pt x="15" y="428"/>
                    </a:lnTo>
                    <a:lnTo>
                      <a:pt x="22" y="404"/>
                    </a:lnTo>
                    <a:lnTo>
                      <a:pt x="29" y="381"/>
                    </a:lnTo>
                    <a:lnTo>
                      <a:pt x="46" y="333"/>
                    </a:lnTo>
                    <a:lnTo>
                      <a:pt x="46" y="333"/>
                    </a:lnTo>
                    <a:lnTo>
                      <a:pt x="50" y="329"/>
                    </a:lnTo>
                    <a:lnTo>
                      <a:pt x="50" y="329"/>
                    </a:lnTo>
                    <a:lnTo>
                      <a:pt x="51" y="327"/>
                    </a:lnTo>
                    <a:lnTo>
                      <a:pt x="50" y="324"/>
                    </a:lnTo>
                    <a:lnTo>
                      <a:pt x="48" y="322"/>
                    </a:lnTo>
                    <a:lnTo>
                      <a:pt x="44" y="322"/>
                    </a:lnTo>
                    <a:lnTo>
                      <a:pt x="44" y="322"/>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grpSp>
      <p:grpSp>
        <p:nvGrpSpPr>
          <p:cNvPr id="635" name="Google Shape;635;g7b4e49b99c_0_22"/>
          <p:cNvGrpSpPr/>
          <p:nvPr/>
        </p:nvGrpSpPr>
        <p:grpSpPr>
          <a:xfrm>
            <a:off x="6693396" y="4597620"/>
            <a:ext cx="1504499" cy="1504499"/>
            <a:chOff x="6544006" y="5083824"/>
            <a:chExt cx="1504800" cy="1504800"/>
          </a:xfrm>
        </p:grpSpPr>
        <p:sp>
          <p:nvSpPr>
            <p:cNvPr id="636" name="Google Shape;636;g7b4e49b99c_0_22"/>
            <p:cNvSpPr/>
            <p:nvPr/>
          </p:nvSpPr>
          <p:spPr>
            <a:xfrm flipH="1">
              <a:off x="6544006" y="5083824"/>
              <a:ext cx="1504800" cy="1504800"/>
            </a:xfrm>
            <a:prstGeom prst="ellipse">
              <a:avLst/>
            </a:prstGeom>
            <a:solidFill>
              <a:srgbClr val="9BBB5C"/>
            </a:solidFill>
            <a:ln w="76200" cap="flat" cmpd="sng">
              <a:solidFill>
                <a:srgbClr val="BDD292"/>
              </a:solidFill>
              <a:prstDash val="solid"/>
              <a:round/>
              <a:headEnd type="none" w="sm" len="sm"/>
              <a:tailEnd type="none" w="sm" len="sm"/>
            </a:ln>
          </p:spPr>
          <p:txBody>
            <a:bodyPr spcFirstLastPara="1" wrap="square" lIns="162525" tIns="81250" rIns="162525" bIns="81250" anchor="t" anchorCtr="0">
              <a:noAutofit/>
            </a:bodyPr>
            <a:lstStyle/>
            <a:p>
              <a:pPr marL="0" marR="0" lvl="0" indent="0" algn="l" rtl="0">
                <a:lnSpc>
                  <a:spcPct val="100000"/>
                </a:lnSpc>
                <a:spcBef>
                  <a:spcPts val="0"/>
                </a:spcBef>
                <a:spcAft>
                  <a:spcPts val="0"/>
                </a:spcAft>
                <a:buClr>
                  <a:srgbClr val="000000"/>
                </a:buClr>
                <a:buSzPts val="3199"/>
                <a:buFont typeface="Arial"/>
                <a:buNone/>
              </a:pPr>
              <a:endParaRPr sz="3199" b="0" i="0" u="none" strike="noStrike" cap="none">
                <a:solidFill>
                  <a:schemeClr val="tx1">
                    <a:lumMod val="75000"/>
                    <a:lumOff val="25000"/>
                  </a:schemeClr>
                </a:solidFill>
                <a:latin typeface="Calibri"/>
                <a:ea typeface="Calibri"/>
                <a:cs typeface="Calibri"/>
                <a:sym typeface="Calibri"/>
              </a:endParaRPr>
            </a:p>
          </p:txBody>
        </p:sp>
        <p:grpSp>
          <p:nvGrpSpPr>
            <p:cNvPr id="637" name="Google Shape;637;g7b4e49b99c_0_22"/>
            <p:cNvGrpSpPr/>
            <p:nvPr/>
          </p:nvGrpSpPr>
          <p:grpSpPr>
            <a:xfrm>
              <a:off x="6878843" y="5584338"/>
              <a:ext cx="831643" cy="559630"/>
              <a:chOff x="3087688" y="914400"/>
              <a:chExt cx="1946274" cy="1309689"/>
            </a:xfrm>
          </p:grpSpPr>
          <p:sp>
            <p:nvSpPr>
              <p:cNvPr id="638" name="Google Shape;638;g7b4e49b99c_0_22"/>
              <p:cNvSpPr/>
              <p:nvPr/>
            </p:nvSpPr>
            <p:spPr>
              <a:xfrm>
                <a:off x="3798888" y="914400"/>
                <a:ext cx="1235074" cy="1309689"/>
              </a:xfrm>
              <a:custGeom>
                <a:avLst/>
                <a:gdLst/>
                <a:ahLst/>
                <a:cxnLst/>
                <a:rect l="l" t="t" r="r" b="b"/>
                <a:pathLst>
                  <a:path w="1555" h="1651" extrusionOk="0">
                    <a:moveTo>
                      <a:pt x="1358" y="235"/>
                    </a:moveTo>
                    <a:lnTo>
                      <a:pt x="1358" y="235"/>
                    </a:lnTo>
                    <a:lnTo>
                      <a:pt x="1327" y="206"/>
                    </a:lnTo>
                    <a:lnTo>
                      <a:pt x="1296" y="178"/>
                    </a:lnTo>
                    <a:lnTo>
                      <a:pt x="1265" y="154"/>
                    </a:lnTo>
                    <a:lnTo>
                      <a:pt x="1232" y="131"/>
                    </a:lnTo>
                    <a:lnTo>
                      <a:pt x="1197" y="110"/>
                    </a:lnTo>
                    <a:lnTo>
                      <a:pt x="1164" y="90"/>
                    </a:lnTo>
                    <a:lnTo>
                      <a:pt x="1129" y="74"/>
                    </a:lnTo>
                    <a:lnTo>
                      <a:pt x="1092" y="59"/>
                    </a:lnTo>
                    <a:lnTo>
                      <a:pt x="1057" y="44"/>
                    </a:lnTo>
                    <a:lnTo>
                      <a:pt x="1020" y="33"/>
                    </a:lnTo>
                    <a:lnTo>
                      <a:pt x="982" y="24"/>
                    </a:lnTo>
                    <a:lnTo>
                      <a:pt x="945" y="15"/>
                    </a:lnTo>
                    <a:lnTo>
                      <a:pt x="906" y="9"/>
                    </a:lnTo>
                    <a:lnTo>
                      <a:pt x="868" y="4"/>
                    </a:lnTo>
                    <a:lnTo>
                      <a:pt x="829" y="2"/>
                    </a:lnTo>
                    <a:lnTo>
                      <a:pt x="790" y="0"/>
                    </a:lnTo>
                    <a:lnTo>
                      <a:pt x="790" y="0"/>
                    </a:lnTo>
                    <a:lnTo>
                      <a:pt x="733" y="2"/>
                    </a:lnTo>
                    <a:lnTo>
                      <a:pt x="678" y="7"/>
                    </a:lnTo>
                    <a:lnTo>
                      <a:pt x="625" y="15"/>
                    </a:lnTo>
                    <a:lnTo>
                      <a:pt x="573" y="24"/>
                    </a:lnTo>
                    <a:lnTo>
                      <a:pt x="524" y="39"/>
                    </a:lnTo>
                    <a:lnTo>
                      <a:pt x="476" y="55"/>
                    </a:lnTo>
                    <a:lnTo>
                      <a:pt x="428" y="74"/>
                    </a:lnTo>
                    <a:lnTo>
                      <a:pt x="382" y="97"/>
                    </a:lnTo>
                    <a:lnTo>
                      <a:pt x="382" y="97"/>
                    </a:lnTo>
                    <a:lnTo>
                      <a:pt x="340" y="121"/>
                    </a:lnTo>
                    <a:lnTo>
                      <a:pt x="299" y="147"/>
                    </a:lnTo>
                    <a:lnTo>
                      <a:pt x="261" y="175"/>
                    </a:lnTo>
                    <a:lnTo>
                      <a:pt x="226" y="206"/>
                    </a:lnTo>
                    <a:lnTo>
                      <a:pt x="193" y="237"/>
                    </a:lnTo>
                    <a:lnTo>
                      <a:pt x="161" y="268"/>
                    </a:lnTo>
                    <a:lnTo>
                      <a:pt x="134" y="303"/>
                    </a:lnTo>
                    <a:lnTo>
                      <a:pt x="108" y="338"/>
                    </a:lnTo>
                    <a:lnTo>
                      <a:pt x="86" y="375"/>
                    </a:lnTo>
                    <a:lnTo>
                      <a:pt x="66" y="412"/>
                    </a:lnTo>
                    <a:lnTo>
                      <a:pt x="49" y="450"/>
                    </a:lnTo>
                    <a:lnTo>
                      <a:pt x="34" y="491"/>
                    </a:lnTo>
                    <a:lnTo>
                      <a:pt x="22" y="529"/>
                    </a:lnTo>
                    <a:lnTo>
                      <a:pt x="12" y="570"/>
                    </a:lnTo>
                    <a:lnTo>
                      <a:pt x="5" y="610"/>
                    </a:lnTo>
                    <a:lnTo>
                      <a:pt x="1" y="651"/>
                    </a:lnTo>
                    <a:lnTo>
                      <a:pt x="0" y="693"/>
                    </a:lnTo>
                    <a:lnTo>
                      <a:pt x="0" y="733"/>
                    </a:lnTo>
                    <a:lnTo>
                      <a:pt x="3" y="774"/>
                    </a:lnTo>
                    <a:lnTo>
                      <a:pt x="11" y="816"/>
                    </a:lnTo>
                    <a:lnTo>
                      <a:pt x="20" y="857"/>
                    </a:lnTo>
                    <a:lnTo>
                      <a:pt x="31" y="895"/>
                    </a:lnTo>
                    <a:lnTo>
                      <a:pt x="46" y="936"/>
                    </a:lnTo>
                    <a:lnTo>
                      <a:pt x="62" y="974"/>
                    </a:lnTo>
                    <a:lnTo>
                      <a:pt x="82" y="1013"/>
                    </a:lnTo>
                    <a:lnTo>
                      <a:pt x="104" y="1050"/>
                    </a:lnTo>
                    <a:lnTo>
                      <a:pt x="130" y="1086"/>
                    </a:lnTo>
                    <a:lnTo>
                      <a:pt x="158" y="1121"/>
                    </a:lnTo>
                    <a:lnTo>
                      <a:pt x="189" y="1154"/>
                    </a:lnTo>
                    <a:lnTo>
                      <a:pt x="222" y="1187"/>
                    </a:lnTo>
                    <a:lnTo>
                      <a:pt x="259" y="1217"/>
                    </a:lnTo>
                    <a:lnTo>
                      <a:pt x="297" y="1246"/>
                    </a:lnTo>
                    <a:lnTo>
                      <a:pt x="297" y="1246"/>
                    </a:lnTo>
                    <a:lnTo>
                      <a:pt x="327" y="1266"/>
                    </a:lnTo>
                    <a:lnTo>
                      <a:pt x="356" y="1285"/>
                    </a:lnTo>
                    <a:lnTo>
                      <a:pt x="386" y="1301"/>
                    </a:lnTo>
                    <a:lnTo>
                      <a:pt x="417" y="1316"/>
                    </a:lnTo>
                    <a:lnTo>
                      <a:pt x="446" y="1329"/>
                    </a:lnTo>
                    <a:lnTo>
                      <a:pt x="478" y="1342"/>
                    </a:lnTo>
                    <a:lnTo>
                      <a:pt x="509" y="1353"/>
                    </a:lnTo>
                    <a:lnTo>
                      <a:pt x="540" y="1362"/>
                    </a:lnTo>
                    <a:lnTo>
                      <a:pt x="573" y="1371"/>
                    </a:lnTo>
                    <a:lnTo>
                      <a:pt x="606" y="1379"/>
                    </a:lnTo>
                    <a:lnTo>
                      <a:pt x="638" y="1384"/>
                    </a:lnTo>
                    <a:lnTo>
                      <a:pt x="673" y="1388"/>
                    </a:lnTo>
                    <a:lnTo>
                      <a:pt x="706" y="1391"/>
                    </a:lnTo>
                    <a:lnTo>
                      <a:pt x="739" y="1393"/>
                    </a:lnTo>
                    <a:lnTo>
                      <a:pt x="774" y="1395"/>
                    </a:lnTo>
                    <a:lnTo>
                      <a:pt x="809" y="1395"/>
                    </a:lnTo>
                    <a:lnTo>
                      <a:pt x="809" y="1395"/>
                    </a:lnTo>
                    <a:lnTo>
                      <a:pt x="822" y="1395"/>
                    </a:lnTo>
                    <a:lnTo>
                      <a:pt x="834" y="1397"/>
                    </a:lnTo>
                    <a:lnTo>
                      <a:pt x="838" y="1399"/>
                    </a:lnTo>
                    <a:lnTo>
                      <a:pt x="844" y="1404"/>
                    </a:lnTo>
                    <a:lnTo>
                      <a:pt x="847" y="1410"/>
                    </a:lnTo>
                    <a:lnTo>
                      <a:pt x="851" y="1417"/>
                    </a:lnTo>
                    <a:lnTo>
                      <a:pt x="851" y="1417"/>
                    </a:lnTo>
                    <a:lnTo>
                      <a:pt x="862" y="1437"/>
                    </a:lnTo>
                    <a:lnTo>
                      <a:pt x="873" y="1458"/>
                    </a:lnTo>
                    <a:lnTo>
                      <a:pt x="886" y="1478"/>
                    </a:lnTo>
                    <a:lnTo>
                      <a:pt x="899" y="1496"/>
                    </a:lnTo>
                    <a:lnTo>
                      <a:pt x="913" y="1513"/>
                    </a:lnTo>
                    <a:lnTo>
                      <a:pt x="928" y="1529"/>
                    </a:lnTo>
                    <a:lnTo>
                      <a:pt x="943" y="1544"/>
                    </a:lnTo>
                    <a:lnTo>
                      <a:pt x="959" y="1559"/>
                    </a:lnTo>
                    <a:lnTo>
                      <a:pt x="978" y="1572"/>
                    </a:lnTo>
                    <a:lnTo>
                      <a:pt x="996" y="1584"/>
                    </a:lnTo>
                    <a:lnTo>
                      <a:pt x="1033" y="1607"/>
                    </a:lnTo>
                    <a:lnTo>
                      <a:pt x="1075" y="1627"/>
                    </a:lnTo>
                    <a:lnTo>
                      <a:pt x="1118" y="1643"/>
                    </a:lnTo>
                    <a:lnTo>
                      <a:pt x="1118" y="1643"/>
                    </a:lnTo>
                    <a:lnTo>
                      <a:pt x="1140" y="1649"/>
                    </a:lnTo>
                    <a:lnTo>
                      <a:pt x="1160" y="1651"/>
                    </a:lnTo>
                    <a:lnTo>
                      <a:pt x="1160" y="1651"/>
                    </a:lnTo>
                    <a:lnTo>
                      <a:pt x="1173" y="1651"/>
                    </a:lnTo>
                    <a:lnTo>
                      <a:pt x="1184" y="1647"/>
                    </a:lnTo>
                    <a:lnTo>
                      <a:pt x="1193" y="1641"/>
                    </a:lnTo>
                    <a:lnTo>
                      <a:pt x="1197" y="1636"/>
                    </a:lnTo>
                    <a:lnTo>
                      <a:pt x="1200" y="1630"/>
                    </a:lnTo>
                    <a:lnTo>
                      <a:pt x="1200" y="1630"/>
                    </a:lnTo>
                    <a:lnTo>
                      <a:pt x="1204" y="1618"/>
                    </a:lnTo>
                    <a:lnTo>
                      <a:pt x="1202" y="1607"/>
                    </a:lnTo>
                    <a:lnTo>
                      <a:pt x="1199" y="1595"/>
                    </a:lnTo>
                    <a:lnTo>
                      <a:pt x="1191" y="1586"/>
                    </a:lnTo>
                    <a:lnTo>
                      <a:pt x="1191" y="1586"/>
                    </a:lnTo>
                    <a:lnTo>
                      <a:pt x="1178" y="1575"/>
                    </a:lnTo>
                    <a:lnTo>
                      <a:pt x="1169" y="1564"/>
                    </a:lnTo>
                    <a:lnTo>
                      <a:pt x="1160" y="1551"/>
                    </a:lnTo>
                    <a:lnTo>
                      <a:pt x="1151" y="1539"/>
                    </a:lnTo>
                    <a:lnTo>
                      <a:pt x="1138" y="1513"/>
                    </a:lnTo>
                    <a:lnTo>
                      <a:pt x="1127" y="1485"/>
                    </a:lnTo>
                    <a:lnTo>
                      <a:pt x="1119" y="1456"/>
                    </a:lnTo>
                    <a:lnTo>
                      <a:pt x="1114" y="1426"/>
                    </a:lnTo>
                    <a:lnTo>
                      <a:pt x="1107" y="1366"/>
                    </a:lnTo>
                    <a:lnTo>
                      <a:pt x="1107" y="1366"/>
                    </a:lnTo>
                    <a:lnTo>
                      <a:pt x="1107" y="1357"/>
                    </a:lnTo>
                    <a:lnTo>
                      <a:pt x="1107" y="1349"/>
                    </a:lnTo>
                    <a:lnTo>
                      <a:pt x="1108" y="1342"/>
                    </a:lnTo>
                    <a:lnTo>
                      <a:pt x="1110" y="1334"/>
                    </a:lnTo>
                    <a:lnTo>
                      <a:pt x="1116" y="1329"/>
                    </a:lnTo>
                    <a:lnTo>
                      <a:pt x="1121" y="1323"/>
                    </a:lnTo>
                    <a:lnTo>
                      <a:pt x="1129" y="1320"/>
                    </a:lnTo>
                    <a:lnTo>
                      <a:pt x="1136" y="1314"/>
                    </a:lnTo>
                    <a:lnTo>
                      <a:pt x="1136" y="1314"/>
                    </a:lnTo>
                    <a:lnTo>
                      <a:pt x="1164" y="1301"/>
                    </a:lnTo>
                    <a:lnTo>
                      <a:pt x="1191" y="1287"/>
                    </a:lnTo>
                    <a:lnTo>
                      <a:pt x="1217" y="1272"/>
                    </a:lnTo>
                    <a:lnTo>
                      <a:pt x="1243" y="1255"/>
                    </a:lnTo>
                    <a:lnTo>
                      <a:pt x="1268" y="1237"/>
                    </a:lnTo>
                    <a:lnTo>
                      <a:pt x="1292" y="1219"/>
                    </a:lnTo>
                    <a:lnTo>
                      <a:pt x="1316" y="1198"/>
                    </a:lnTo>
                    <a:lnTo>
                      <a:pt x="1340" y="1178"/>
                    </a:lnTo>
                    <a:lnTo>
                      <a:pt x="1340" y="1178"/>
                    </a:lnTo>
                    <a:lnTo>
                      <a:pt x="1366" y="1154"/>
                    </a:lnTo>
                    <a:lnTo>
                      <a:pt x="1390" y="1129"/>
                    </a:lnTo>
                    <a:lnTo>
                      <a:pt x="1412" y="1101"/>
                    </a:lnTo>
                    <a:lnTo>
                      <a:pt x="1432" y="1073"/>
                    </a:lnTo>
                    <a:lnTo>
                      <a:pt x="1450" y="1046"/>
                    </a:lnTo>
                    <a:lnTo>
                      <a:pt x="1469" y="1018"/>
                    </a:lnTo>
                    <a:lnTo>
                      <a:pt x="1484" y="989"/>
                    </a:lnTo>
                    <a:lnTo>
                      <a:pt x="1498" y="960"/>
                    </a:lnTo>
                    <a:lnTo>
                      <a:pt x="1511" y="930"/>
                    </a:lnTo>
                    <a:lnTo>
                      <a:pt x="1522" y="899"/>
                    </a:lnTo>
                    <a:lnTo>
                      <a:pt x="1531" y="868"/>
                    </a:lnTo>
                    <a:lnTo>
                      <a:pt x="1539" y="836"/>
                    </a:lnTo>
                    <a:lnTo>
                      <a:pt x="1546" y="805"/>
                    </a:lnTo>
                    <a:lnTo>
                      <a:pt x="1550" y="774"/>
                    </a:lnTo>
                    <a:lnTo>
                      <a:pt x="1553" y="743"/>
                    </a:lnTo>
                    <a:lnTo>
                      <a:pt x="1555" y="711"/>
                    </a:lnTo>
                    <a:lnTo>
                      <a:pt x="1555" y="678"/>
                    </a:lnTo>
                    <a:lnTo>
                      <a:pt x="1553" y="647"/>
                    </a:lnTo>
                    <a:lnTo>
                      <a:pt x="1550" y="616"/>
                    </a:lnTo>
                    <a:lnTo>
                      <a:pt x="1544" y="585"/>
                    </a:lnTo>
                    <a:lnTo>
                      <a:pt x="1539" y="551"/>
                    </a:lnTo>
                    <a:lnTo>
                      <a:pt x="1530" y="522"/>
                    </a:lnTo>
                    <a:lnTo>
                      <a:pt x="1520" y="491"/>
                    </a:lnTo>
                    <a:lnTo>
                      <a:pt x="1509" y="460"/>
                    </a:lnTo>
                    <a:lnTo>
                      <a:pt x="1495" y="430"/>
                    </a:lnTo>
                    <a:lnTo>
                      <a:pt x="1480" y="401"/>
                    </a:lnTo>
                    <a:lnTo>
                      <a:pt x="1465" y="371"/>
                    </a:lnTo>
                    <a:lnTo>
                      <a:pt x="1447" y="342"/>
                    </a:lnTo>
                    <a:lnTo>
                      <a:pt x="1427" y="314"/>
                    </a:lnTo>
                    <a:lnTo>
                      <a:pt x="1406" y="287"/>
                    </a:lnTo>
                    <a:lnTo>
                      <a:pt x="1382" y="261"/>
                    </a:lnTo>
                    <a:lnTo>
                      <a:pt x="1358" y="235"/>
                    </a:lnTo>
                    <a:lnTo>
                      <a:pt x="1358" y="235"/>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639" name="Google Shape;639;g7b4e49b99c_0_22"/>
              <p:cNvSpPr/>
              <p:nvPr/>
            </p:nvSpPr>
            <p:spPr>
              <a:xfrm>
                <a:off x="3087688" y="914400"/>
                <a:ext cx="992188" cy="1150938"/>
              </a:xfrm>
              <a:custGeom>
                <a:avLst/>
                <a:gdLst/>
                <a:ahLst/>
                <a:cxnLst/>
                <a:rect l="l" t="t" r="r" b="b"/>
                <a:pathLst>
                  <a:path w="1250" h="1450" extrusionOk="0">
                    <a:moveTo>
                      <a:pt x="1250" y="9"/>
                    </a:moveTo>
                    <a:lnTo>
                      <a:pt x="1250" y="9"/>
                    </a:lnTo>
                    <a:lnTo>
                      <a:pt x="1206" y="35"/>
                    </a:lnTo>
                    <a:lnTo>
                      <a:pt x="1206" y="35"/>
                    </a:lnTo>
                    <a:lnTo>
                      <a:pt x="1170" y="61"/>
                    </a:lnTo>
                    <a:lnTo>
                      <a:pt x="1133" y="86"/>
                    </a:lnTo>
                    <a:lnTo>
                      <a:pt x="1098" y="112"/>
                    </a:lnTo>
                    <a:lnTo>
                      <a:pt x="1063" y="140"/>
                    </a:lnTo>
                    <a:lnTo>
                      <a:pt x="1032" y="169"/>
                    </a:lnTo>
                    <a:lnTo>
                      <a:pt x="1002" y="200"/>
                    </a:lnTo>
                    <a:lnTo>
                      <a:pt x="975" y="232"/>
                    </a:lnTo>
                    <a:lnTo>
                      <a:pt x="949" y="265"/>
                    </a:lnTo>
                    <a:lnTo>
                      <a:pt x="925" y="300"/>
                    </a:lnTo>
                    <a:lnTo>
                      <a:pt x="903" y="335"/>
                    </a:lnTo>
                    <a:lnTo>
                      <a:pt x="883" y="373"/>
                    </a:lnTo>
                    <a:lnTo>
                      <a:pt x="864" y="412"/>
                    </a:lnTo>
                    <a:lnTo>
                      <a:pt x="850" y="452"/>
                    </a:lnTo>
                    <a:lnTo>
                      <a:pt x="835" y="494"/>
                    </a:lnTo>
                    <a:lnTo>
                      <a:pt x="824" y="537"/>
                    </a:lnTo>
                    <a:lnTo>
                      <a:pt x="816" y="583"/>
                    </a:lnTo>
                    <a:lnTo>
                      <a:pt x="816" y="583"/>
                    </a:lnTo>
                    <a:lnTo>
                      <a:pt x="811" y="623"/>
                    </a:lnTo>
                    <a:lnTo>
                      <a:pt x="807" y="662"/>
                    </a:lnTo>
                    <a:lnTo>
                      <a:pt x="805" y="702"/>
                    </a:lnTo>
                    <a:lnTo>
                      <a:pt x="807" y="741"/>
                    </a:lnTo>
                    <a:lnTo>
                      <a:pt x="811" y="778"/>
                    </a:lnTo>
                    <a:lnTo>
                      <a:pt x="815" y="816"/>
                    </a:lnTo>
                    <a:lnTo>
                      <a:pt x="824" y="853"/>
                    </a:lnTo>
                    <a:lnTo>
                      <a:pt x="833" y="890"/>
                    </a:lnTo>
                    <a:lnTo>
                      <a:pt x="844" y="926"/>
                    </a:lnTo>
                    <a:lnTo>
                      <a:pt x="857" y="961"/>
                    </a:lnTo>
                    <a:lnTo>
                      <a:pt x="872" y="996"/>
                    </a:lnTo>
                    <a:lnTo>
                      <a:pt x="888" y="1031"/>
                    </a:lnTo>
                    <a:lnTo>
                      <a:pt x="908" y="1064"/>
                    </a:lnTo>
                    <a:lnTo>
                      <a:pt x="929" y="1099"/>
                    </a:lnTo>
                    <a:lnTo>
                      <a:pt x="951" y="1132"/>
                    </a:lnTo>
                    <a:lnTo>
                      <a:pt x="975" y="1164"/>
                    </a:lnTo>
                    <a:lnTo>
                      <a:pt x="975" y="1164"/>
                    </a:lnTo>
                    <a:lnTo>
                      <a:pt x="987" y="1178"/>
                    </a:lnTo>
                    <a:lnTo>
                      <a:pt x="991" y="1186"/>
                    </a:lnTo>
                    <a:lnTo>
                      <a:pt x="991" y="1189"/>
                    </a:lnTo>
                    <a:lnTo>
                      <a:pt x="991" y="1195"/>
                    </a:lnTo>
                    <a:lnTo>
                      <a:pt x="991" y="1195"/>
                    </a:lnTo>
                    <a:lnTo>
                      <a:pt x="987" y="1197"/>
                    </a:lnTo>
                    <a:lnTo>
                      <a:pt x="984" y="1200"/>
                    </a:lnTo>
                    <a:lnTo>
                      <a:pt x="976" y="1202"/>
                    </a:lnTo>
                    <a:lnTo>
                      <a:pt x="956" y="1200"/>
                    </a:lnTo>
                    <a:lnTo>
                      <a:pt x="956" y="1200"/>
                    </a:lnTo>
                    <a:lnTo>
                      <a:pt x="881" y="1200"/>
                    </a:lnTo>
                    <a:lnTo>
                      <a:pt x="805" y="1200"/>
                    </a:lnTo>
                    <a:lnTo>
                      <a:pt x="805" y="1200"/>
                    </a:lnTo>
                    <a:lnTo>
                      <a:pt x="796" y="1200"/>
                    </a:lnTo>
                    <a:lnTo>
                      <a:pt x="785" y="1200"/>
                    </a:lnTo>
                    <a:lnTo>
                      <a:pt x="778" y="1202"/>
                    </a:lnTo>
                    <a:lnTo>
                      <a:pt x="769" y="1206"/>
                    </a:lnTo>
                    <a:lnTo>
                      <a:pt x="754" y="1215"/>
                    </a:lnTo>
                    <a:lnTo>
                      <a:pt x="739" y="1228"/>
                    </a:lnTo>
                    <a:lnTo>
                      <a:pt x="739" y="1228"/>
                    </a:lnTo>
                    <a:lnTo>
                      <a:pt x="640" y="1327"/>
                    </a:lnTo>
                    <a:lnTo>
                      <a:pt x="539" y="1425"/>
                    </a:lnTo>
                    <a:lnTo>
                      <a:pt x="539" y="1425"/>
                    </a:lnTo>
                    <a:lnTo>
                      <a:pt x="528" y="1436"/>
                    </a:lnTo>
                    <a:lnTo>
                      <a:pt x="517" y="1445"/>
                    </a:lnTo>
                    <a:lnTo>
                      <a:pt x="509" y="1448"/>
                    </a:lnTo>
                    <a:lnTo>
                      <a:pt x="502" y="1450"/>
                    </a:lnTo>
                    <a:lnTo>
                      <a:pt x="495" y="1450"/>
                    </a:lnTo>
                    <a:lnTo>
                      <a:pt x="485" y="1448"/>
                    </a:lnTo>
                    <a:lnTo>
                      <a:pt x="485" y="1448"/>
                    </a:lnTo>
                    <a:lnTo>
                      <a:pt x="476" y="1443"/>
                    </a:lnTo>
                    <a:lnTo>
                      <a:pt x="471" y="1437"/>
                    </a:lnTo>
                    <a:lnTo>
                      <a:pt x="467" y="1430"/>
                    </a:lnTo>
                    <a:lnTo>
                      <a:pt x="465" y="1423"/>
                    </a:lnTo>
                    <a:lnTo>
                      <a:pt x="463" y="1408"/>
                    </a:lnTo>
                    <a:lnTo>
                      <a:pt x="463" y="1391"/>
                    </a:lnTo>
                    <a:lnTo>
                      <a:pt x="463" y="1391"/>
                    </a:lnTo>
                    <a:lnTo>
                      <a:pt x="463" y="1316"/>
                    </a:lnTo>
                    <a:lnTo>
                      <a:pt x="465" y="1241"/>
                    </a:lnTo>
                    <a:lnTo>
                      <a:pt x="465" y="1241"/>
                    </a:lnTo>
                    <a:lnTo>
                      <a:pt x="465" y="1230"/>
                    </a:lnTo>
                    <a:lnTo>
                      <a:pt x="463" y="1221"/>
                    </a:lnTo>
                    <a:lnTo>
                      <a:pt x="462" y="1213"/>
                    </a:lnTo>
                    <a:lnTo>
                      <a:pt x="456" y="1208"/>
                    </a:lnTo>
                    <a:lnTo>
                      <a:pt x="451" y="1204"/>
                    </a:lnTo>
                    <a:lnTo>
                      <a:pt x="443" y="1202"/>
                    </a:lnTo>
                    <a:lnTo>
                      <a:pt x="434" y="1200"/>
                    </a:lnTo>
                    <a:lnTo>
                      <a:pt x="425" y="1200"/>
                    </a:lnTo>
                    <a:lnTo>
                      <a:pt x="425" y="1200"/>
                    </a:lnTo>
                    <a:lnTo>
                      <a:pt x="397" y="1200"/>
                    </a:lnTo>
                    <a:lnTo>
                      <a:pt x="370" y="1200"/>
                    </a:lnTo>
                    <a:lnTo>
                      <a:pt x="342" y="1198"/>
                    </a:lnTo>
                    <a:lnTo>
                      <a:pt x="314" y="1195"/>
                    </a:lnTo>
                    <a:lnTo>
                      <a:pt x="289" y="1189"/>
                    </a:lnTo>
                    <a:lnTo>
                      <a:pt x="261" y="1182"/>
                    </a:lnTo>
                    <a:lnTo>
                      <a:pt x="235" y="1171"/>
                    </a:lnTo>
                    <a:lnTo>
                      <a:pt x="211" y="1160"/>
                    </a:lnTo>
                    <a:lnTo>
                      <a:pt x="211" y="1160"/>
                    </a:lnTo>
                    <a:lnTo>
                      <a:pt x="186" y="1145"/>
                    </a:lnTo>
                    <a:lnTo>
                      <a:pt x="164" y="1130"/>
                    </a:lnTo>
                    <a:lnTo>
                      <a:pt x="142" y="1114"/>
                    </a:lnTo>
                    <a:lnTo>
                      <a:pt x="123" y="1097"/>
                    </a:lnTo>
                    <a:lnTo>
                      <a:pt x="105" y="1079"/>
                    </a:lnTo>
                    <a:lnTo>
                      <a:pt x="86" y="1061"/>
                    </a:lnTo>
                    <a:lnTo>
                      <a:pt x="72" y="1042"/>
                    </a:lnTo>
                    <a:lnTo>
                      <a:pt x="59" y="1020"/>
                    </a:lnTo>
                    <a:lnTo>
                      <a:pt x="46" y="1000"/>
                    </a:lnTo>
                    <a:lnTo>
                      <a:pt x="35" y="978"/>
                    </a:lnTo>
                    <a:lnTo>
                      <a:pt x="26" y="954"/>
                    </a:lnTo>
                    <a:lnTo>
                      <a:pt x="18" y="930"/>
                    </a:lnTo>
                    <a:lnTo>
                      <a:pt x="11" y="904"/>
                    </a:lnTo>
                    <a:lnTo>
                      <a:pt x="7" y="879"/>
                    </a:lnTo>
                    <a:lnTo>
                      <a:pt x="4" y="851"/>
                    </a:lnTo>
                    <a:lnTo>
                      <a:pt x="2" y="823"/>
                    </a:lnTo>
                    <a:lnTo>
                      <a:pt x="2" y="823"/>
                    </a:lnTo>
                    <a:lnTo>
                      <a:pt x="0" y="715"/>
                    </a:lnTo>
                    <a:lnTo>
                      <a:pt x="0" y="605"/>
                    </a:lnTo>
                    <a:lnTo>
                      <a:pt x="2" y="386"/>
                    </a:lnTo>
                    <a:lnTo>
                      <a:pt x="2" y="386"/>
                    </a:lnTo>
                    <a:lnTo>
                      <a:pt x="4" y="346"/>
                    </a:lnTo>
                    <a:lnTo>
                      <a:pt x="9" y="307"/>
                    </a:lnTo>
                    <a:lnTo>
                      <a:pt x="18" y="270"/>
                    </a:lnTo>
                    <a:lnTo>
                      <a:pt x="31" y="233"/>
                    </a:lnTo>
                    <a:lnTo>
                      <a:pt x="48" y="200"/>
                    </a:lnTo>
                    <a:lnTo>
                      <a:pt x="66" y="169"/>
                    </a:lnTo>
                    <a:lnTo>
                      <a:pt x="88" y="140"/>
                    </a:lnTo>
                    <a:lnTo>
                      <a:pt x="112" y="112"/>
                    </a:lnTo>
                    <a:lnTo>
                      <a:pt x="140" y="88"/>
                    </a:lnTo>
                    <a:lnTo>
                      <a:pt x="169" y="66"/>
                    </a:lnTo>
                    <a:lnTo>
                      <a:pt x="200" y="46"/>
                    </a:lnTo>
                    <a:lnTo>
                      <a:pt x="234" y="31"/>
                    </a:lnTo>
                    <a:lnTo>
                      <a:pt x="270" y="18"/>
                    </a:lnTo>
                    <a:lnTo>
                      <a:pt x="307" y="9"/>
                    </a:lnTo>
                    <a:lnTo>
                      <a:pt x="346" y="2"/>
                    </a:lnTo>
                    <a:lnTo>
                      <a:pt x="386" y="0"/>
                    </a:lnTo>
                    <a:lnTo>
                      <a:pt x="386" y="0"/>
                    </a:lnTo>
                    <a:lnTo>
                      <a:pt x="800" y="0"/>
                    </a:lnTo>
                    <a:lnTo>
                      <a:pt x="1214" y="0"/>
                    </a:lnTo>
                    <a:lnTo>
                      <a:pt x="1214" y="0"/>
                    </a:lnTo>
                    <a:lnTo>
                      <a:pt x="1223" y="0"/>
                    </a:lnTo>
                    <a:lnTo>
                      <a:pt x="1232" y="0"/>
                    </a:lnTo>
                    <a:lnTo>
                      <a:pt x="1241" y="2"/>
                    </a:lnTo>
                    <a:lnTo>
                      <a:pt x="1247" y="6"/>
                    </a:lnTo>
                    <a:lnTo>
                      <a:pt x="1250" y="9"/>
                    </a:lnTo>
                    <a:lnTo>
                      <a:pt x="1250" y="9"/>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grpSp>
      <p:sp>
        <p:nvSpPr>
          <p:cNvPr id="640" name="Google Shape;640;g7b4e49b99c_0_22"/>
          <p:cNvSpPr/>
          <p:nvPr/>
        </p:nvSpPr>
        <p:spPr>
          <a:xfrm>
            <a:off x="1306324" y="7347127"/>
            <a:ext cx="14608500" cy="7695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This is a slow process and should be executed in a different Jenkins using the following script:</a:t>
            </a:r>
            <a:endParaRPr sz="1400" b="0" i="0" u="none" strike="noStrike" cap="none" dirty="0">
              <a:solidFill>
                <a:schemeClr val="tx1">
                  <a:lumMod val="75000"/>
                  <a:lumOff val="25000"/>
                </a:schemeClr>
              </a:solidFill>
              <a:sym typeface="Arial"/>
            </a:endParaRPr>
          </a:p>
          <a:p>
            <a:pPr marL="457200" marR="0" lvl="0" indent="-45720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	$ clover2:setup test clover2:aggregate clover2:clover</a:t>
            </a:r>
            <a:endParaRPr sz="2200" b="1" i="0" u="none" strike="noStrike" cap="none" dirty="0">
              <a:solidFill>
                <a:schemeClr val="tx1">
                  <a:lumMod val="75000"/>
                  <a:lumOff val="25000"/>
                </a:schemeClr>
              </a:solidFill>
              <a:latin typeface="Open Sans"/>
              <a:ea typeface="Open Sans"/>
              <a:cs typeface="Open Sans"/>
              <a:sym typeface="Open Sans"/>
            </a:endParaRPr>
          </a:p>
        </p:txBody>
      </p:sp>
      <p:pic>
        <p:nvPicPr>
          <p:cNvPr id="36" name="Google Shape;39;p26">
            <a:extLst>
              <a:ext uri="{FF2B5EF4-FFF2-40B4-BE49-F238E27FC236}">
                <a16:creationId xmlns:a16="http://schemas.microsoft.com/office/drawing/2014/main" id="{427B9F73-634A-472F-B516-3E0F7D4374A1}"/>
              </a:ext>
            </a:extLst>
          </p:cNvPr>
          <p:cNvPicPr preferRelativeResize="0"/>
          <p:nvPr/>
        </p:nvPicPr>
        <p:blipFill rotWithShape="1">
          <a:blip r:embed="rId3">
            <a:alphaModFix/>
          </a:blip>
          <a:srcRect t="6807" b="6798"/>
          <a:stretch/>
        </p:blipFill>
        <p:spPr>
          <a:xfrm>
            <a:off x="5707465" y="797822"/>
            <a:ext cx="5156386" cy="101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800"/>
                                        <p:tgtEl>
                                          <p:spTgt spid="612"/>
                                        </p:tgtEl>
                                      </p:cBhvr>
                                    </p:animEffect>
                                  </p:childTnLst>
                                </p:cTn>
                              </p:par>
                              <p:par>
                                <p:cTn id="8" presetID="10" presetClass="entr" presetSubtype="0" fill="hold" nodeType="withEffect">
                                  <p:stCondLst>
                                    <p:cond delay="1100"/>
                                  </p:stCondLst>
                                  <p:childTnLst>
                                    <p:set>
                                      <p:cBhvr>
                                        <p:cTn id="9" dur="1" fill="hold">
                                          <p:stCondLst>
                                            <p:cond delay="0"/>
                                          </p:stCondLst>
                                        </p:cTn>
                                        <p:tgtEl>
                                          <p:spTgt spid="620"/>
                                        </p:tgtEl>
                                        <p:attrNameLst>
                                          <p:attrName>style.visibility</p:attrName>
                                        </p:attrNameLst>
                                      </p:cBhvr>
                                      <p:to>
                                        <p:strVal val="visible"/>
                                      </p:to>
                                    </p:set>
                                    <p:animEffect transition="in" filter="fade">
                                      <p:cBhvr>
                                        <p:cTn id="10" dur="500"/>
                                        <p:tgtEl>
                                          <p:spTgt spid="620"/>
                                        </p:tgtEl>
                                      </p:cBhvr>
                                    </p:animEffect>
                                  </p:childTnLst>
                                </p:cTn>
                              </p:par>
                              <p:par>
                                <p:cTn id="11" presetID="10" presetClass="entr" presetSubtype="0" fill="hold" nodeType="withEffect">
                                  <p:stCondLst>
                                    <p:cond delay="1500"/>
                                  </p:stCondLst>
                                  <p:childTnLst>
                                    <p:set>
                                      <p:cBhvr>
                                        <p:cTn id="12" dur="1" fill="hold">
                                          <p:stCondLst>
                                            <p:cond delay="0"/>
                                          </p:stCondLst>
                                        </p:cTn>
                                        <p:tgtEl>
                                          <p:spTgt spid="610"/>
                                        </p:tgtEl>
                                        <p:attrNameLst>
                                          <p:attrName>style.visibility</p:attrName>
                                        </p:attrNameLst>
                                      </p:cBhvr>
                                      <p:to>
                                        <p:strVal val="visible"/>
                                      </p:to>
                                    </p:set>
                                    <p:animEffect transition="in" filter="fade">
                                      <p:cBhvr>
                                        <p:cTn id="13" dur="500"/>
                                        <p:tgtEl>
                                          <p:spTgt spid="610"/>
                                        </p:tgtEl>
                                      </p:cBhvr>
                                    </p:animEffect>
                                  </p:childTnLst>
                                </p:cTn>
                              </p:par>
                              <p:par>
                                <p:cTn id="14" presetID="10" presetClass="entr" presetSubtype="0" fill="hold" nodeType="withEffect">
                                  <p:stCondLst>
                                    <p:cond delay="8900"/>
                                  </p:stCondLst>
                                  <p:childTnLst>
                                    <p:set>
                                      <p:cBhvr>
                                        <p:cTn id="15" dur="1" fill="hold">
                                          <p:stCondLst>
                                            <p:cond delay="0"/>
                                          </p:stCondLst>
                                        </p:cTn>
                                        <p:tgtEl>
                                          <p:spTgt spid="611"/>
                                        </p:tgtEl>
                                        <p:attrNameLst>
                                          <p:attrName>style.visibility</p:attrName>
                                        </p:attrNameLst>
                                      </p:cBhvr>
                                      <p:to>
                                        <p:strVal val="visible"/>
                                      </p:to>
                                    </p:set>
                                    <p:animEffect transition="in" filter="fade">
                                      <p:cBhvr>
                                        <p:cTn id="16" dur="500"/>
                                        <p:tgtEl>
                                          <p:spTgt spid="611"/>
                                        </p:tgtEl>
                                      </p:cBhvr>
                                    </p:animEffect>
                                  </p:childTnLst>
                                </p:cTn>
                              </p:par>
                              <p:par>
                                <p:cTn id="17" presetID="10" presetClass="entr" presetSubtype="0" fill="hold" nodeType="withEffect">
                                  <p:stCondLst>
                                    <p:cond delay="17000"/>
                                  </p:stCondLst>
                                  <p:childTnLst>
                                    <p:set>
                                      <p:cBhvr>
                                        <p:cTn id="18" dur="1" fill="hold">
                                          <p:stCondLst>
                                            <p:cond delay="0"/>
                                          </p:stCondLst>
                                        </p:cTn>
                                        <p:tgtEl>
                                          <p:spTgt spid="635"/>
                                        </p:tgtEl>
                                        <p:attrNameLst>
                                          <p:attrName>style.visibility</p:attrName>
                                        </p:attrNameLst>
                                      </p:cBhvr>
                                      <p:to>
                                        <p:strVal val="visible"/>
                                      </p:to>
                                    </p:set>
                                    <p:animEffect transition="in" filter="fade">
                                      <p:cBhvr>
                                        <p:cTn id="19" dur="500"/>
                                        <p:tgtEl>
                                          <p:spTgt spid="635"/>
                                        </p:tgtEl>
                                      </p:cBhvr>
                                    </p:animEffect>
                                  </p:childTnLst>
                                </p:cTn>
                              </p:par>
                              <p:par>
                                <p:cTn id="20" presetID="10" presetClass="entr" presetSubtype="0" fill="hold" nodeType="withEffect">
                                  <p:stCondLst>
                                    <p:cond delay="17500"/>
                                  </p:stCondLst>
                                  <p:childTnLst>
                                    <p:set>
                                      <p:cBhvr>
                                        <p:cTn id="21" dur="1" fill="hold">
                                          <p:stCondLst>
                                            <p:cond delay="0"/>
                                          </p:stCondLst>
                                        </p:cTn>
                                        <p:tgtEl>
                                          <p:spTgt spid="614"/>
                                        </p:tgtEl>
                                        <p:attrNameLst>
                                          <p:attrName>style.visibility</p:attrName>
                                        </p:attrNameLst>
                                      </p:cBhvr>
                                      <p:to>
                                        <p:strVal val="visible"/>
                                      </p:to>
                                    </p:set>
                                    <p:animEffect transition="in" filter="fade">
                                      <p:cBhvr>
                                        <p:cTn id="22" dur="500"/>
                                        <p:tgtEl>
                                          <p:spTgt spid="614"/>
                                        </p:tgtEl>
                                      </p:cBhvr>
                                    </p:animEffect>
                                  </p:childTnLst>
                                </p:cTn>
                              </p:par>
                              <p:par>
                                <p:cTn id="23" presetID="10" presetClass="entr" presetSubtype="0" fill="hold" nodeType="withEffect">
                                  <p:stCondLst>
                                    <p:cond delay="39000"/>
                                  </p:stCondLst>
                                  <p:childTnLst>
                                    <p:set>
                                      <p:cBhvr>
                                        <p:cTn id="24" dur="1" fill="hold">
                                          <p:stCondLst>
                                            <p:cond delay="0"/>
                                          </p:stCondLst>
                                        </p:cTn>
                                        <p:tgtEl>
                                          <p:spTgt spid="615"/>
                                        </p:tgtEl>
                                        <p:attrNameLst>
                                          <p:attrName>style.visibility</p:attrName>
                                        </p:attrNameLst>
                                      </p:cBhvr>
                                      <p:to>
                                        <p:strVal val="visible"/>
                                      </p:to>
                                    </p:set>
                                    <p:animEffect transition="in" filter="fade">
                                      <p:cBhvr>
                                        <p:cTn id="25" dur="500"/>
                                        <p:tgtEl>
                                          <p:spTgt spid="615"/>
                                        </p:tgtEl>
                                      </p:cBhvr>
                                    </p:animEffect>
                                  </p:childTnLst>
                                </p:cTn>
                              </p:par>
                              <p:par>
                                <p:cTn id="26" presetID="10" presetClass="entr" presetSubtype="0" fill="hold" nodeType="withEffect">
                                  <p:stCondLst>
                                    <p:cond delay="39500"/>
                                  </p:stCondLst>
                                  <p:childTnLst>
                                    <p:set>
                                      <p:cBhvr>
                                        <p:cTn id="27" dur="1" fill="hold">
                                          <p:stCondLst>
                                            <p:cond delay="0"/>
                                          </p:stCondLst>
                                        </p:cTn>
                                        <p:tgtEl>
                                          <p:spTgt spid="613"/>
                                        </p:tgtEl>
                                        <p:attrNameLst>
                                          <p:attrName>style.visibility</p:attrName>
                                        </p:attrNameLst>
                                      </p:cBhvr>
                                      <p:to>
                                        <p:strVal val="visible"/>
                                      </p:to>
                                    </p:set>
                                    <p:animEffect transition="in" filter="fade">
                                      <p:cBhvr>
                                        <p:cTn id="28" dur="5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7b4e49b99c_0_6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Running Clover</a:t>
            </a:r>
            <a:endParaRPr/>
          </a:p>
        </p:txBody>
      </p:sp>
      <p:sp>
        <p:nvSpPr>
          <p:cNvPr id="648" name="Google Shape;648;g7b4e49b99c_0_60"/>
          <p:cNvSpPr txBox="1"/>
          <p:nvPr/>
        </p:nvSpPr>
        <p:spPr>
          <a:xfrm>
            <a:off x="1735496" y="1115616"/>
            <a:ext cx="13100101"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Once the build job is complete, set up the Clover reporting in Jenkins as shown below:</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649" name="Google Shape;649;g7b4e49b99c_0_60"/>
          <p:cNvPicPr preferRelativeResize="0"/>
          <p:nvPr/>
        </p:nvPicPr>
        <p:blipFill rotWithShape="1">
          <a:blip r:embed="rId3">
            <a:alphaModFix/>
          </a:blip>
          <a:srcRect/>
          <a:stretch/>
        </p:blipFill>
        <p:spPr>
          <a:xfrm>
            <a:off x="2871680" y="1626257"/>
            <a:ext cx="11027677" cy="3782105"/>
          </a:xfrm>
          <a:prstGeom prst="rect">
            <a:avLst/>
          </a:prstGeom>
          <a:noFill/>
          <a:ln>
            <a:noFill/>
          </a:ln>
        </p:spPr>
      </p:pic>
      <p:sp>
        <p:nvSpPr>
          <p:cNvPr id="650" name="Google Shape;650;g7b4e49b99c_0_60"/>
          <p:cNvSpPr txBox="1"/>
          <p:nvPr/>
        </p:nvSpPr>
        <p:spPr>
          <a:xfrm>
            <a:off x="1887947" y="6006946"/>
            <a:ext cx="13100101" cy="14466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Select the </a:t>
            </a:r>
            <a:r>
              <a:rPr lang="en-US" sz="2200" b="1" i="0" u="none" strike="noStrike" cap="none">
                <a:solidFill>
                  <a:schemeClr val="tx1">
                    <a:lumMod val="75000"/>
                    <a:lumOff val="25000"/>
                  </a:schemeClr>
                </a:solidFill>
                <a:latin typeface="Open Sans"/>
                <a:ea typeface="Open Sans"/>
                <a:cs typeface="Open Sans"/>
                <a:sym typeface="Open Sans"/>
              </a:rPr>
              <a:t>Publish Clover Coverage Report</a:t>
            </a:r>
            <a:r>
              <a:rPr lang="en-US" sz="2200" b="0" i="0" u="none" strike="noStrike" cap="none">
                <a:solidFill>
                  <a:schemeClr val="tx1">
                    <a:lumMod val="75000"/>
                    <a:lumOff val="25000"/>
                  </a:schemeClr>
                </a:solidFill>
                <a:latin typeface="Open Sans"/>
                <a:ea typeface="Open Sans"/>
                <a:cs typeface="Open Sans"/>
                <a:sym typeface="Open Sans"/>
              </a:rPr>
              <a:t> and provide the path to the Clover HTML and XML report directory.</a:t>
            </a:r>
            <a:endParaRPr sz="1400" b="0" i="0" u="none" strike="noStrike" cap="none">
              <a:solidFill>
                <a:schemeClr val="tx1">
                  <a:lumMod val="75000"/>
                  <a:lumOff val="25000"/>
                </a:schemeClr>
              </a:solidFill>
              <a:sym typeface="Arial"/>
            </a:endParaRPr>
          </a:p>
          <a:p>
            <a:pPr marL="457200" marR="0" lvl="0" indent="-45720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One can also define the metrics for </a:t>
            </a:r>
            <a:r>
              <a:rPr lang="en-US" sz="2200" b="1" i="0" u="none" strike="noStrike" cap="none">
                <a:solidFill>
                  <a:schemeClr val="tx1">
                    <a:lumMod val="75000"/>
                    <a:lumOff val="25000"/>
                  </a:schemeClr>
                </a:solidFill>
                <a:latin typeface="Open Sans"/>
                <a:ea typeface="Open Sans"/>
                <a:cs typeface="Open Sans"/>
                <a:sym typeface="Open Sans"/>
              </a:rPr>
              <a:t>Methods, Conditionals, and Statements</a:t>
            </a:r>
            <a:r>
              <a:rPr lang="en-US" sz="2200" b="0" i="0" u="none" strike="noStrike" cap="none">
                <a:solidFill>
                  <a:schemeClr val="tx1">
                    <a:lumMod val="75000"/>
                    <a:lumOff val="25000"/>
                  </a:schemeClr>
                </a:solidFill>
                <a:latin typeface="Open Sans"/>
                <a:ea typeface="Open Sans"/>
                <a:cs typeface="Open Sans"/>
                <a:sym typeface="Open Sans"/>
              </a:rPr>
              <a:t>.</a:t>
            </a:r>
            <a:endParaRPr sz="1400" b="0" i="0" u="none" strike="noStrike" cap="none">
              <a:solidFill>
                <a:schemeClr val="tx1">
                  <a:lumMod val="75000"/>
                  <a:lumOff val="25000"/>
                </a:schemeClr>
              </a:solidFill>
              <a:sym typeface="Arial"/>
            </a:endParaRPr>
          </a:p>
        </p:txBody>
      </p:sp>
      <p:pic>
        <p:nvPicPr>
          <p:cNvPr id="7" name="Google Shape;39;p26">
            <a:extLst>
              <a:ext uri="{FF2B5EF4-FFF2-40B4-BE49-F238E27FC236}">
                <a16:creationId xmlns:a16="http://schemas.microsoft.com/office/drawing/2014/main" id="{F45BEE83-DA44-456E-A6F3-83C8545B5B52}"/>
              </a:ext>
            </a:extLst>
          </p:cNvPr>
          <p:cNvPicPr preferRelativeResize="0"/>
          <p:nvPr/>
        </p:nvPicPr>
        <p:blipFill rotWithShape="1">
          <a:blip r:embed="rId4">
            <a:alphaModFix/>
          </a:blip>
          <a:srcRect t="6807" b="6798"/>
          <a:stretch/>
        </p:blipFill>
        <p:spPr>
          <a:xfrm>
            <a:off x="5707465" y="797822"/>
            <a:ext cx="5156386" cy="101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7b4e49b99c_0_6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Clover Reports</a:t>
            </a:r>
            <a:endParaRPr/>
          </a:p>
        </p:txBody>
      </p:sp>
      <p:sp>
        <p:nvSpPr>
          <p:cNvPr id="658" name="Google Shape;658;g7b4e49b99c_0_69"/>
          <p:cNvSpPr txBox="1"/>
          <p:nvPr/>
        </p:nvSpPr>
        <p:spPr>
          <a:xfrm>
            <a:off x="1735496" y="1259632"/>
            <a:ext cx="13100101"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Clover report is generated in the format shown below.</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659" name="Google Shape;659;g7b4e49b99c_0_69"/>
          <p:cNvPicPr preferRelativeResize="0"/>
          <p:nvPr/>
        </p:nvPicPr>
        <p:blipFill rotWithShape="1">
          <a:blip r:embed="rId3">
            <a:alphaModFix/>
          </a:blip>
          <a:srcRect/>
          <a:stretch/>
        </p:blipFill>
        <p:spPr>
          <a:xfrm>
            <a:off x="2529925" y="2289110"/>
            <a:ext cx="11410010" cy="5563739"/>
          </a:xfrm>
          <a:prstGeom prst="rect">
            <a:avLst/>
          </a:prstGeom>
          <a:noFill/>
          <a:ln>
            <a:noFill/>
          </a:ln>
        </p:spPr>
      </p:pic>
      <p:pic>
        <p:nvPicPr>
          <p:cNvPr id="6" name="Google Shape;39;p26">
            <a:extLst>
              <a:ext uri="{FF2B5EF4-FFF2-40B4-BE49-F238E27FC236}">
                <a16:creationId xmlns:a16="http://schemas.microsoft.com/office/drawing/2014/main" id="{2AC51770-874F-4A97-B38D-BA4C7892FC3A}"/>
              </a:ext>
            </a:extLst>
          </p:cNvPr>
          <p:cNvPicPr preferRelativeResize="0"/>
          <p:nvPr/>
        </p:nvPicPr>
        <p:blipFill rotWithShape="1">
          <a:blip r:embed="rId4">
            <a:alphaModFix/>
          </a:blip>
          <a:srcRect t="6807" b="6798"/>
          <a:stretch/>
        </p:blipFill>
        <p:spPr>
          <a:xfrm>
            <a:off x="5707465" y="797822"/>
            <a:ext cx="5156386" cy="101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7b4e49b99c_0_77"/>
          <p:cNvSpPr txBox="1">
            <a:spLocks noGrp="1"/>
          </p:cNvSpPr>
          <p:nvPr>
            <p:ph type="title"/>
          </p:nvPr>
        </p:nvSpPr>
        <p:spPr>
          <a:xfrm>
            <a:off x="549544" y="1227714"/>
            <a:ext cx="10666200" cy="665100"/>
          </a:xfrm>
          <a:prstGeom prst="rect">
            <a:avLst/>
          </a:prstGeom>
          <a:noFill/>
          <a:ln>
            <a:noFill/>
          </a:ln>
        </p:spPr>
        <p:txBody>
          <a:bodyPr spcFirstLastPara="1" wrap="square" lIns="91425" tIns="45700" rIns="91425" bIns="45700" anchor="ctr" anchorCtr="0">
            <a:noAutofit/>
          </a:bodyPr>
          <a:lstStyle/>
          <a:p>
            <a:r>
              <a:rPr lang="en-US" dirty="0">
                <a:solidFill>
                  <a:srgbClr val="3F3F3F"/>
                </a:solidFill>
                <a:latin typeface="Open Sans Semibold" panose="020B0606030504020204" pitchFamily="34" charset="0"/>
                <a:ea typeface="Open Sans Semibold" panose="020B0606030504020204" pitchFamily="34" charset="0"/>
                <a:cs typeface="Open Sans Semibold" panose="020B0606030504020204" pitchFamily="34" charset="0"/>
              </a:rPr>
              <a:t>Code Coverage with Clover</a:t>
            </a:r>
            <a:endParaRPr dirty="0">
              <a:solidFill>
                <a:srgbClr val="3F3F3F"/>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666" name="Google Shape;666;g7b4e49b99c_0_77"/>
          <p:cNvSpPr txBox="1">
            <a:spLocks noGrp="1"/>
          </p:cNvSpPr>
          <p:nvPr>
            <p:ph type="body" idx="1"/>
          </p:nvPr>
        </p:nvSpPr>
        <p:spPr>
          <a:xfrm>
            <a:off x="1071216" y="2057333"/>
            <a:ext cx="12652200" cy="437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700"/>
              <a:buNone/>
            </a:pPr>
            <a:r>
              <a:rPr lang="en-US" sz="2200" b="1" i="0" u="none" strike="noStrike" cap="none" dirty="0">
                <a:solidFill>
                  <a:schemeClr val="tx1">
                    <a:lumMod val="75000"/>
                    <a:lumOff val="25000"/>
                  </a:schemeClr>
                </a:solidFill>
                <a:latin typeface="Open Sans"/>
                <a:ea typeface="Open Sans"/>
                <a:cs typeface="Open Sans"/>
                <a:sym typeface="Open Sans"/>
              </a:rPr>
              <a:t>Problem Statement: </a:t>
            </a:r>
            <a:r>
              <a:rPr lang="en-US" sz="2200"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You are given a project to implement code coverage using Clover.</a:t>
            </a:r>
            <a:endParaRPr sz="2200" dirty="0">
              <a:solidFill>
                <a:schemeClr val="tx1">
                  <a:lumMod val="75000"/>
                  <a:lumOff val="25000"/>
                </a:schemeClr>
              </a:solidFill>
              <a:latin typeface="Open Sans"/>
              <a:ea typeface="Open Sans"/>
              <a:cs typeface="Open Sans"/>
              <a:sym typeface="Open Sans"/>
            </a:endParaRPr>
          </a:p>
          <a:p>
            <a:pPr marL="0" lvl="0" indent="0" algn="l" rtl="0">
              <a:lnSpc>
                <a:spcPct val="90000"/>
              </a:lnSpc>
              <a:spcBef>
                <a:spcPts val="0"/>
              </a:spcBef>
              <a:spcAft>
                <a:spcPts val="0"/>
              </a:spcAft>
              <a:buSzPts val="700"/>
              <a:buNone/>
            </a:pPr>
            <a:endParaRPr dirty="0">
              <a:solidFill>
                <a:schemeClr val="tx1">
                  <a:lumMod val="75000"/>
                  <a:lumOff val="25000"/>
                </a:schemeClr>
              </a:solidFill>
            </a:endParaRPr>
          </a:p>
          <a:p>
            <a:pPr marL="457200" lvl="0" indent="-457200" algn="l" rtl="0">
              <a:lnSpc>
                <a:spcPct val="250000"/>
              </a:lnSpc>
              <a:spcBef>
                <a:spcPts val="0"/>
              </a:spcBef>
              <a:spcAft>
                <a:spcPts val="0"/>
              </a:spcAft>
              <a:buClr>
                <a:schemeClr val="dk1"/>
              </a:buClr>
              <a:buSzPts val="2200"/>
              <a:buFont typeface="Arial"/>
              <a:buNone/>
            </a:pPr>
            <a:r>
              <a:rPr lang="en-US" b="1" dirty="0">
                <a:solidFill>
                  <a:schemeClr val="tx1">
                    <a:lumMod val="75000"/>
                    <a:lumOff val="25000"/>
                  </a:schemeClr>
                </a:solidFill>
              </a:rPr>
              <a:t>Steps to perform:</a:t>
            </a:r>
            <a:endParaRPr b="1" dirty="0">
              <a:solidFill>
                <a:schemeClr val="tx1">
                  <a:lumMod val="75000"/>
                  <a:lumOff val="25000"/>
                </a:schemeClr>
              </a:solidFill>
            </a:endParaRPr>
          </a:p>
          <a:p>
            <a:pPr marL="457200" lvl="0" indent="-368300" algn="l" rtl="0">
              <a:lnSpc>
                <a:spcPct val="115000"/>
              </a:lnSpc>
              <a:spcBef>
                <a:spcPts val="1200"/>
              </a:spcBef>
              <a:spcAft>
                <a:spcPts val="0"/>
              </a:spcAft>
              <a:buSzPts val="2200"/>
              <a:buFont typeface="Open Sans"/>
              <a:buAutoNum type="arabicPeriod"/>
            </a:pPr>
            <a:r>
              <a:rPr lang="en-US" dirty="0">
                <a:solidFill>
                  <a:schemeClr val="tx1">
                    <a:lumMod val="75000"/>
                    <a:lumOff val="25000"/>
                  </a:schemeClr>
                </a:solidFill>
              </a:rPr>
              <a:t>Login to Jenkins</a:t>
            </a:r>
            <a:endParaRPr dirty="0">
              <a:solidFill>
                <a:schemeClr val="tx1">
                  <a:lumMod val="75000"/>
                  <a:lumOff val="25000"/>
                </a:schemeClr>
              </a:solidFil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Adding Clover in Jenkins and Maven project</a:t>
            </a:r>
            <a:endParaRPr dirty="0">
              <a:solidFill>
                <a:schemeClr val="tx1">
                  <a:lumMod val="75000"/>
                  <a:lumOff val="25000"/>
                </a:schemeClr>
              </a:solidFil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Creating Jenkins job for Maven</a:t>
            </a:r>
            <a:endParaRPr dirty="0">
              <a:solidFill>
                <a:schemeClr val="tx1">
                  <a:lumMod val="75000"/>
                  <a:lumOff val="25000"/>
                </a:schemeClr>
              </a:solidFil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Configuring SCM</a:t>
            </a:r>
            <a:endParaRPr dirty="0">
              <a:solidFill>
                <a:schemeClr val="tx1">
                  <a:lumMod val="75000"/>
                  <a:lumOff val="25000"/>
                </a:schemeClr>
              </a:solidFil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Setting build goals</a:t>
            </a:r>
            <a:endParaRPr dirty="0">
              <a:solidFill>
                <a:schemeClr val="tx1">
                  <a:lumMod val="75000"/>
                  <a:lumOff val="2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g7b4e49b99c_0_91"/>
          <p:cNvSpPr txBox="1">
            <a:spLocks noGrp="1"/>
          </p:cNvSpPr>
          <p:nvPr>
            <p:ph type="body" idx="1"/>
          </p:nvPr>
        </p:nvSpPr>
        <p:spPr>
          <a:xfrm>
            <a:off x="0" y="3858980"/>
            <a:ext cx="16256101" cy="480000"/>
          </a:xfrm>
          <a:prstGeom prst="rect">
            <a:avLst/>
          </a:prstGeom>
          <a:noFill/>
          <a:ln>
            <a:noFill/>
          </a:ln>
        </p:spPr>
        <p:txBody>
          <a:bodyPr spcFirstLastPara="1" wrap="square" lIns="91425" tIns="45700" rIns="91425" bIns="45700" anchor="ctr" anchorCtr="0">
            <a:noAutofit/>
          </a:bodyPr>
          <a:lstStyle/>
          <a:p>
            <a:pPr marL="0" indent="0">
              <a:lnSpc>
                <a:spcPct val="100000"/>
              </a:lnSpc>
              <a:buNone/>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Acceptance and Performance Testing</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7b4e49b99c_0_9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Introduction to Acceptance Testing</a:t>
            </a:r>
            <a:endParaRPr/>
          </a:p>
        </p:txBody>
      </p:sp>
      <p:sp>
        <p:nvSpPr>
          <p:cNvPr id="680" name="Google Shape;680;g7b4e49b99c_0_95"/>
          <p:cNvSpPr/>
          <p:nvPr/>
        </p:nvSpPr>
        <p:spPr>
          <a:xfrm>
            <a:off x="1436912" y="1187624"/>
            <a:ext cx="134175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Acceptance testing is used to evaluate the system's compliance with business requirements and assess </a:t>
            </a:r>
            <a:r>
              <a:rPr lang="en-US"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its </a:t>
            </a:r>
            <a:r>
              <a:rPr lang="en-US" sz="2200" b="0" i="0" u="none" strike="noStrike" cap="none" dirty="0">
                <a:solidFill>
                  <a:schemeClr val="tx1">
                    <a:lumMod val="75000"/>
                    <a:lumOff val="25000"/>
                  </a:schemeClr>
                </a:solidFill>
                <a:latin typeface="Open Sans"/>
                <a:ea typeface="Open Sans"/>
                <a:cs typeface="Open Sans"/>
                <a:sym typeface="Open Sans"/>
              </a:rPr>
              <a:t>acceptability for delivery.</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681" name="Google Shape;681;g7b4e49b99c_0_95" descr="https://lh3.googleusercontent.com/-vuviPUcVmXM/XeisfWD_wAI/AAAAAAAAEmY/R8fEBfYmk_sjFEaV9tP9CkrvDsaWlMQogCK8BGAsYHg/s512/2019-12-04.jpg"/>
          <p:cNvPicPr preferRelativeResize="0"/>
          <p:nvPr/>
        </p:nvPicPr>
        <p:blipFill rotWithShape="1">
          <a:blip r:embed="rId3">
            <a:alphaModFix/>
          </a:blip>
          <a:srcRect/>
          <a:stretch/>
        </p:blipFill>
        <p:spPr>
          <a:xfrm>
            <a:off x="10009993" y="2378689"/>
            <a:ext cx="4874309" cy="4065099"/>
          </a:xfrm>
          <a:prstGeom prst="rect">
            <a:avLst/>
          </a:prstGeom>
          <a:noFill/>
          <a:ln>
            <a:noFill/>
          </a:ln>
        </p:spPr>
      </p:pic>
      <p:sp>
        <p:nvSpPr>
          <p:cNvPr id="682" name="Google Shape;682;g7b4e49b99c_0_95"/>
          <p:cNvSpPr/>
          <p:nvPr/>
        </p:nvSpPr>
        <p:spPr>
          <a:xfrm>
            <a:off x="1227493" y="2709770"/>
            <a:ext cx="8127900" cy="48321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Open Sans"/>
              <a:buChar char="•"/>
            </a:pPr>
            <a:r>
              <a:rPr lang="en-US" sz="2200" b="0" i="0" u="none" strike="noStrike" cap="none">
                <a:solidFill>
                  <a:schemeClr val="tx1">
                    <a:lumMod val="75000"/>
                    <a:lumOff val="25000"/>
                  </a:schemeClr>
                </a:solidFill>
                <a:highlight>
                  <a:srgbClr val="FFFFFF"/>
                </a:highlight>
                <a:latin typeface="Open Sans"/>
                <a:ea typeface="Open Sans"/>
                <a:cs typeface="Open Sans"/>
                <a:sym typeface="Open Sans"/>
              </a:rPr>
              <a:t>Acceptance testing provides valuable information to stakeholders about the status of a project.</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Acceptance tests should be prototypes of the final project that demonstrates how the system works rather than test reports and other technical aspects.</a:t>
            </a:r>
            <a:endParaRPr sz="1400" b="0" i="0" u="none" strike="noStrike" cap="none">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Acceptance tests can be automated using conventional tools such as JUnit.</a:t>
            </a:r>
            <a:endParaRPr sz="1400" b="0" i="0" u="none" strike="noStrike" cap="none">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Behavior-Driven Development (BDD) frameworks can also be used as it is appropriate for the public-facing nature of acceptance tests.</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7" name="Google Shape;39;p26">
            <a:extLst>
              <a:ext uri="{FF2B5EF4-FFF2-40B4-BE49-F238E27FC236}">
                <a16:creationId xmlns:a16="http://schemas.microsoft.com/office/drawing/2014/main" id="{8F7CF3F3-123F-4123-81AA-7967540971FE}"/>
              </a:ext>
            </a:extLst>
          </p:cNvPr>
          <p:cNvPicPr preferRelativeResize="0"/>
          <p:nvPr/>
        </p:nvPicPr>
        <p:blipFill rotWithShape="1">
          <a:blip r:embed="rId4">
            <a:alphaModFix/>
          </a:blip>
          <a:srcRect t="6807" b="6798"/>
          <a:stretch/>
        </p:blipFill>
        <p:spPr>
          <a:xfrm>
            <a:off x="2822136" y="797822"/>
            <a:ext cx="11053173" cy="101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13" name="Google Shape;131;p12">
            <a:extLst>
              <a:ext uri="{FF2B5EF4-FFF2-40B4-BE49-F238E27FC236}">
                <a16:creationId xmlns:a16="http://schemas.microsoft.com/office/drawing/2014/main" id="{D9E11B8A-8493-467C-87D4-8F76D29EA69E}"/>
              </a:ext>
            </a:extLst>
          </p:cNvPr>
          <p:cNvPicPr preferRelativeResize="0"/>
          <p:nvPr/>
        </p:nvPicPr>
        <p:blipFill rotWithShape="1">
          <a:blip r:embed="rId3">
            <a:alphaModFix/>
          </a:blip>
          <a:srcRect/>
          <a:stretch/>
        </p:blipFill>
        <p:spPr>
          <a:xfrm>
            <a:off x="947543" y="2609441"/>
            <a:ext cx="457200" cy="457200"/>
          </a:xfrm>
          <a:prstGeom prst="rect">
            <a:avLst/>
          </a:prstGeom>
          <a:noFill/>
          <a:ln>
            <a:noFill/>
          </a:ln>
        </p:spPr>
      </p:pic>
      <p:pic>
        <p:nvPicPr>
          <p:cNvPr id="14" name="Google Shape;132;p12">
            <a:extLst>
              <a:ext uri="{FF2B5EF4-FFF2-40B4-BE49-F238E27FC236}">
                <a16:creationId xmlns:a16="http://schemas.microsoft.com/office/drawing/2014/main" id="{8E93A065-E7F4-4CD6-B2C9-6C6220BA7CE9}"/>
              </a:ext>
            </a:extLst>
          </p:cNvPr>
          <p:cNvPicPr preferRelativeResize="0"/>
          <p:nvPr/>
        </p:nvPicPr>
        <p:blipFill rotWithShape="1">
          <a:blip r:embed="rId3">
            <a:alphaModFix/>
          </a:blip>
          <a:srcRect/>
          <a:stretch/>
        </p:blipFill>
        <p:spPr>
          <a:xfrm>
            <a:off x="947543" y="3372625"/>
            <a:ext cx="457200" cy="457200"/>
          </a:xfrm>
          <a:prstGeom prst="rect">
            <a:avLst/>
          </a:prstGeom>
          <a:noFill/>
          <a:ln>
            <a:noFill/>
          </a:ln>
        </p:spPr>
      </p:pic>
      <p:sp>
        <p:nvSpPr>
          <p:cNvPr id="15" name="Google Shape;127;p12">
            <a:extLst>
              <a:ext uri="{FF2B5EF4-FFF2-40B4-BE49-F238E27FC236}">
                <a16:creationId xmlns:a16="http://schemas.microsoft.com/office/drawing/2014/main" id="{04A628A5-980A-4B34-B076-C5928AA2FA84}"/>
              </a:ext>
            </a:extLst>
          </p:cNvPr>
          <p:cNvSpPr txBox="1">
            <a:spLocks/>
          </p:cNvSpPr>
          <p:nvPr/>
        </p:nvSpPr>
        <p:spPr>
          <a:xfrm>
            <a:off x="1439134" y="2184113"/>
            <a:ext cx="8229600" cy="9610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3000"/>
              </a:spcBef>
            </a:pPr>
            <a:r>
              <a:rPr lang="en-US" dirty="0"/>
              <a:t>Explain automation testing</a:t>
            </a:r>
          </a:p>
        </p:txBody>
      </p:sp>
      <p:sp>
        <p:nvSpPr>
          <p:cNvPr id="16" name="Google Shape;127;p12">
            <a:extLst>
              <a:ext uri="{FF2B5EF4-FFF2-40B4-BE49-F238E27FC236}">
                <a16:creationId xmlns:a16="http://schemas.microsoft.com/office/drawing/2014/main" id="{8FE66EDC-9122-428A-83E5-0A66AC974684}"/>
              </a:ext>
            </a:extLst>
          </p:cNvPr>
          <p:cNvSpPr txBox="1">
            <a:spLocks/>
          </p:cNvSpPr>
          <p:nvPr/>
        </p:nvSpPr>
        <p:spPr>
          <a:xfrm>
            <a:off x="934626" y="1600072"/>
            <a:ext cx="8229600" cy="5487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3000"/>
              </a:spcBef>
            </a:pPr>
            <a:r>
              <a:rPr lang="en-US" dirty="0"/>
              <a:t>By the end of this lesson, you will be able to:</a:t>
            </a:r>
          </a:p>
        </p:txBody>
      </p:sp>
      <p:sp>
        <p:nvSpPr>
          <p:cNvPr id="17" name="Google Shape;127;p12">
            <a:extLst>
              <a:ext uri="{FF2B5EF4-FFF2-40B4-BE49-F238E27FC236}">
                <a16:creationId xmlns:a16="http://schemas.microsoft.com/office/drawing/2014/main" id="{6FDCA612-3699-4A3C-A296-520E1E9DE36E}"/>
              </a:ext>
            </a:extLst>
          </p:cNvPr>
          <p:cNvSpPr txBox="1">
            <a:spLocks/>
          </p:cNvSpPr>
          <p:nvPr/>
        </p:nvSpPr>
        <p:spPr>
          <a:xfrm>
            <a:off x="1439134" y="2935665"/>
            <a:ext cx="8229600" cy="9610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3000"/>
              </a:spcBef>
            </a:pPr>
            <a:r>
              <a:rPr lang="en-US" dirty="0"/>
              <a:t>Select appropriate tool for your application</a:t>
            </a:r>
          </a:p>
        </p:txBody>
      </p:sp>
      <p:sp>
        <p:nvSpPr>
          <p:cNvPr id="18" name="Google Shape;127;p12">
            <a:extLst>
              <a:ext uri="{FF2B5EF4-FFF2-40B4-BE49-F238E27FC236}">
                <a16:creationId xmlns:a16="http://schemas.microsoft.com/office/drawing/2014/main" id="{2B9B42CA-6E29-4A04-A472-18F9F9B92580}"/>
              </a:ext>
            </a:extLst>
          </p:cNvPr>
          <p:cNvSpPr txBox="1">
            <a:spLocks/>
          </p:cNvSpPr>
          <p:nvPr/>
        </p:nvSpPr>
        <p:spPr>
          <a:xfrm>
            <a:off x="1439134" y="3687217"/>
            <a:ext cx="8229600" cy="9610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3000"/>
              </a:spcBef>
            </a:pPr>
            <a:r>
              <a:rPr lang="en-US" dirty="0"/>
              <a:t>Generate and display test reports</a:t>
            </a:r>
          </a:p>
        </p:txBody>
      </p:sp>
      <p:pic>
        <p:nvPicPr>
          <p:cNvPr id="19" name="Google Shape;133;p12">
            <a:extLst>
              <a:ext uri="{FF2B5EF4-FFF2-40B4-BE49-F238E27FC236}">
                <a16:creationId xmlns:a16="http://schemas.microsoft.com/office/drawing/2014/main" id="{F5F86B75-726F-4229-BB28-A2995B32E327}"/>
              </a:ext>
            </a:extLst>
          </p:cNvPr>
          <p:cNvPicPr preferRelativeResize="0"/>
          <p:nvPr/>
        </p:nvPicPr>
        <p:blipFill rotWithShape="1">
          <a:blip r:embed="rId3"/>
          <a:srcRect/>
          <a:stretch/>
        </p:blipFill>
        <p:spPr>
          <a:xfrm>
            <a:off x="947543" y="4135809"/>
            <a:ext cx="457200" cy="457200"/>
          </a:xfrm>
          <a:prstGeom prst="rect">
            <a:avLst/>
          </a:prstGeom>
        </p:spPr>
      </p:pic>
      <p:pic>
        <p:nvPicPr>
          <p:cNvPr id="20" name="Google Shape;132;p12">
            <a:extLst>
              <a:ext uri="{FF2B5EF4-FFF2-40B4-BE49-F238E27FC236}">
                <a16:creationId xmlns:a16="http://schemas.microsoft.com/office/drawing/2014/main" id="{C4825623-0861-491C-B180-F8EA514D23DF}"/>
              </a:ext>
            </a:extLst>
          </p:cNvPr>
          <p:cNvPicPr preferRelativeResize="0"/>
          <p:nvPr/>
        </p:nvPicPr>
        <p:blipFill rotWithShape="1">
          <a:blip r:embed="rId3">
            <a:alphaModFix/>
          </a:blip>
          <a:srcRect/>
          <a:stretch/>
        </p:blipFill>
        <p:spPr>
          <a:xfrm>
            <a:off x="934626" y="4822713"/>
            <a:ext cx="457200" cy="457200"/>
          </a:xfrm>
          <a:prstGeom prst="rect">
            <a:avLst/>
          </a:prstGeom>
          <a:noFill/>
          <a:ln>
            <a:noFill/>
          </a:ln>
        </p:spPr>
      </p:pic>
      <p:sp>
        <p:nvSpPr>
          <p:cNvPr id="21" name="Google Shape;127;p12">
            <a:extLst>
              <a:ext uri="{FF2B5EF4-FFF2-40B4-BE49-F238E27FC236}">
                <a16:creationId xmlns:a16="http://schemas.microsoft.com/office/drawing/2014/main" id="{D382667C-4D63-412C-880F-8CBC0C0FAB0E}"/>
              </a:ext>
            </a:extLst>
          </p:cNvPr>
          <p:cNvSpPr txBox="1">
            <a:spLocks/>
          </p:cNvSpPr>
          <p:nvPr/>
        </p:nvSpPr>
        <p:spPr>
          <a:xfrm>
            <a:off x="1426217" y="4385753"/>
            <a:ext cx="8229600" cy="9610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3000"/>
              </a:spcBef>
            </a:pPr>
            <a:r>
              <a:rPr lang="en-US" dirty="0"/>
              <a:t>Work with </a:t>
            </a:r>
            <a:r>
              <a:rPr lang="en-US" dirty="0" err="1"/>
              <a:t>Cobertura</a:t>
            </a:r>
            <a:r>
              <a:rPr lang="en-US" dirty="0"/>
              <a:t> and Clover</a:t>
            </a:r>
          </a:p>
        </p:txBody>
      </p:sp>
      <p:sp>
        <p:nvSpPr>
          <p:cNvPr id="22" name="Google Shape;127;p12">
            <a:extLst>
              <a:ext uri="{FF2B5EF4-FFF2-40B4-BE49-F238E27FC236}">
                <a16:creationId xmlns:a16="http://schemas.microsoft.com/office/drawing/2014/main" id="{D8A5F5B3-DD1D-4364-9E61-97E4DD9961CD}"/>
              </a:ext>
            </a:extLst>
          </p:cNvPr>
          <p:cNvSpPr txBox="1">
            <a:spLocks/>
          </p:cNvSpPr>
          <p:nvPr/>
        </p:nvSpPr>
        <p:spPr>
          <a:xfrm>
            <a:off x="1426217" y="5137305"/>
            <a:ext cx="8229600" cy="9610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3000"/>
              </a:spcBef>
            </a:pPr>
            <a:r>
              <a:rPr lang="en-US" dirty="0"/>
              <a:t>Implement acceptance and performance testing</a:t>
            </a:r>
          </a:p>
        </p:txBody>
      </p:sp>
      <p:pic>
        <p:nvPicPr>
          <p:cNvPr id="23" name="Google Shape;133;p12">
            <a:extLst>
              <a:ext uri="{FF2B5EF4-FFF2-40B4-BE49-F238E27FC236}">
                <a16:creationId xmlns:a16="http://schemas.microsoft.com/office/drawing/2014/main" id="{871AA8E7-C14F-4E52-8DDB-F47FD210F9EE}"/>
              </a:ext>
            </a:extLst>
          </p:cNvPr>
          <p:cNvPicPr preferRelativeResize="0"/>
          <p:nvPr/>
        </p:nvPicPr>
        <p:blipFill rotWithShape="1">
          <a:blip r:embed="rId3"/>
          <a:srcRect/>
          <a:stretch/>
        </p:blipFill>
        <p:spPr>
          <a:xfrm>
            <a:off x="934626" y="5585897"/>
            <a:ext cx="457200" cy="457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7b4e49b99c_0_10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Acceptance Testing Report</a:t>
            </a:r>
            <a:endParaRPr/>
          </a:p>
        </p:txBody>
      </p:sp>
      <p:pic>
        <p:nvPicPr>
          <p:cNvPr id="690" name="Google Shape;690;g7b4e49b99c_0_104"/>
          <p:cNvPicPr preferRelativeResize="0"/>
          <p:nvPr/>
        </p:nvPicPr>
        <p:blipFill rotWithShape="1">
          <a:blip r:embed="rId3">
            <a:alphaModFix/>
          </a:blip>
          <a:srcRect/>
          <a:stretch/>
        </p:blipFill>
        <p:spPr>
          <a:xfrm>
            <a:off x="1090399" y="1475950"/>
            <a:ext cx="14497474" cy="6456050"/>
          </a:xfrm>
          <a:prstGeom prst="rect">
            <a:avLst/>
          </a:prstGeom>
          <a:noFill/>
          <a:ln>
            <a:noFill/>
          </a:ln>
        </p:spPr>
      </p:pic>
      <p:pic>
        <p:nvPicPr>
          <p:cNvPr id="5" name="Google Shape;39;p26">
            <a:extLst>
              <a:ext uri="{FF2B5EF4-FFF2-40B4-BE49-F238E27FC236}">
                <a16:creationId xmlns:a16="http://schemas.microsoft.com/office/drawing/2014/main" id="{25965745-CD41-4D5C-ADC7-D462C5044B9A}"/>
              </a:ext>
            </a:extLst>
          </p:cNvPr>
          <p:cNvPicPr preferRelativeResize="0"/>
          <p:nvPr/>
        </p:nvPicPr>
        <p:blipFill rotWithShape="1">
          <a:blip r:embed="rId4">
            <a:alphaModFix/>
          </a:blip>
          <a:srcRect t="6807" b="6798"/>
          <a:stretch/>
        </p:blipFill>
        <p:spPr>
          <a:xfrm>
            <a:off x="4164984" y="797822"/>
            <a:ext cx="8304413" cy="101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g7b4e49b99c_0_11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JMeter</a:t>
            </a:r>
            <a:endParaRPr/>
          </a:p>
        </p:txBody>
      </p:sp>
      <p:sp>
        <p:nvSpPr>
          <p:cNvPr id="698" name="Google Shape;698;g7b4e49b99c_0_111"/>
          <p:cNvSpPr/>
          <p:nvPr/>
        </p:nvSpPr>
        <p:spPr>
          <a:xfrm>
            <a:off x="1810140" y="1187624"/>
            <a:ext cx="13025401"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Apache </a:t>
            </a:r>
            <a:r>
              <a:rPr lang="en-US" sz="2200" b="1" i="0" u="none" strike="noStrike" cap="none" dirty="0">
                <a:solidFill>
                  <a:schemeClr val="tx1">
                    <a:lumMod val="75000"/>
                    <a:lumOff val="25000"/>
                  </a:schemeClr>
                </a:solidFill>
                <a:latin typeface="Open Sans"/>
                <a:ea typeface="Open Sans"/>
                <a:cs typeface="Open Sans"/>
                <a:sym typeface="Open Sans"/>
              </a:rPr>
              <a:t>JMeter</a:t>
            </a:r>
            <a:r>
              <a:rPr lang="en-US" sz="2200" b="0" i="0" u="none" strike="noStrike" cap="none" dirty="0">
                <a:solidFill>
                  <a:schemeClr val="tx1">
                    <a:lumMod val="75000"/>
                    <a:lumOff val="25000"/>
                  </a:schemeClr>
                </a:solidFill>
                <a:latin typeface="Open Sans"/>
                <a:ea typeface="Open Sans"/>
                <a:cs typeface="Open Sans"/>
                <a:sym typeface="Open Sans"/>
              </a:rPr>
              <a:t> is an open-source software used for implementing load testing and measuring performance of websites.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699" name="Google Shape;699;g7b4e49b99c_0_111" descr="Image result for jmeter png"/>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g7b4e49b99c_0_111" descr="Image result for jmeter png"/>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g7b4e49b99c_0_111" descr="Image result for jmeter png"/>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g7b4e49b99c_0_111" descr="Image result for jmeter png"/>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g7b4e49b99c_0_111" descr="Image result for jmeter png"/>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g7b4e49b99c_0_111" descr="Image result for jmeter png"/>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g7b4e49b99c_0_111" descr="Image result for jmeter png"/>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g7b4e49b99c_0_111" descr="Image result for jmeter png"/>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7" name="Google Shape;707;g7b4e49b99c_0_111" descr="Image result for jmeter png"/>
          <p:cNvPicPr preferRelativeResize="0"/>
          <p:nvPr/>
        </p:nvPicPr>
        <p:blipFill rotWithShape="1">
          <a:blip r:embed="rId3">
            <a:alphaModFix/>
          </a:blip>
          <a:srcRect/>
          <a:stretch/>
        </p:blipFill>
        <p:spPr>
          <a:xfrm>
            <a:off x="9389341" y="3851160"/>
            <a:ext cx="5429023" cy="1844410"/>
          </a:xfrm>
          <a:prstGeom prst="rect">
            <a:avLst/>
          </a:prstGeom>
          <a:noFill/>
          <a:ln>
            <a:noFill/>
          </a:ln>
        </p:spPr>
      </p:pic>
      <p:sp>
        <p:nvSpPr>
          <p:cNvPr id="708" name="Google Shape;708;g7b4e49b99c_0_111"/>
          <p:cNvSpPr/>
          <p:nvPr/>
        </p:nvSpPr>
        <p:spPr>
          <a:xfrm>
            <a:off x="859752" y="2339764"/>
            <a:ext cx="8127900" cy="48321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It can be used to simulate a heavy load on a server, group of servers, and network or object to test their strength and analyze overall performance</a:t>
            </a:r>
            <a:r>
              <a:rPr lang="en-US" sz="2200" b="0" i="0" u="none" strike="noStrike" cap="none" dirty="0">
                <a:solidFill>
                  <a:schemeClr val="tx1">
                    <a:lumMod val="75000"/>
                    <a:lumOff val="25000"/>
                  </a:schemeClr>
                </a:solidFill>
                <a:latin typeface="Open Sans"/>
                <a:ea typeface="Open Sans"/>
                <a:cs typeface="Open Sans"/>
                <a:sym typeface="Open Sans"/>
              </a:rPr>
              <a:t>.</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It is a stand-alone IDE that can be installed on the system.</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It works with all major types of applications.</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It has both CLI and graphical UI for performing operations.</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It generates a complete and ready to present HTML reports.</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It supports caching and offline analysis of test reports.</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15" name="Google Shape;39;p26">
            <a:extLst>
              <a:ext uri="{FF2B5EF4-FFF2-40B4-BE49-F238E27FC236}">
                <a16:creationId xmlns:a16="http://schemas.microsoft.com/office/drawing/2014/main" id="{502B9AB4-E57D-4C09-BF58-8B39FB74F6FD}"/>
              </a:ext>
            </a:extLst>
          </p:cNvPr>
          <p:cNvPicPr preferRelativeResize="0"/>
          <p:nvPr/>
        </p:nvPicPr>
        <p:blipFill rotWithShape="1">
          <a:blip r:embed="rId4">
            <a:alphaModFix/>
          </a:blip>
          <a:srcRect t="6807" b="6798"/>
          <a:stretch/>
        </p:blipFill>
        <p:spPr>
          <a:xfrm>
            <a:off x="6836512" y="797822"/>
            <a:ext cx="2646041" cy="101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g7b4e49b99c_0_12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Performance Testing with JMeter</a:t>
            </a:r>
            <a:endParaRPr/>
          </a:p>
        </p:txBody>
      </p:sp>
      <p:sp>
        <p:nvSpPr>
          <p:cNvPr id="716" name="Google Shape;716;g7b4e49b99c_0_128"/>
          <p:cNvSpPr/>
          <p:nvPr/>
        </p:nvSpPr>
        <p:spPr>
          <a:xfrm>
            <a:off x="1130141" y="1231852"/>
            <a:ext cx="13995718"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Performance testing can be used for </a:t>
            </a:r>
            <a:r>
              <a:rPr lang="en-US"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determining how </a:t>
            </a:r>
            <a:r>
              <a:rPr lang="en-US" sz="2200" b="0" i="0" u="none" strike="noStrike" cap="none" dirty="0">
                <a:solidFill>
                  <a:schemeClr val="tx1">
                    <a:lumMod val="75000"/>
                    <a:lumOff val="25000"/>
                  </a:schemeClr>
                </a:solidFill>
                <a:latin typeface="Open Sans"/>
                <a:ea typeface="Open Sans"/>
                <a:cs typeface="Open Sans"/>
                <a:sym typeface="Open Sans"/>
              </a:rPr>
              <a:t>quickly an application responds to requests with a given number of simultaneous user or how well the application copes with an increasing number of users.</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717" name="Google Shape;717;g7b4e49b99c_0_128" descr="https://lh3.googleusercontent.com/-U_EQ-O5fu6M/Xej2F3rBxEI/AAAAAAAACFg/ZB5DokOdHhIRzuARlDKYq5mrHsRWSHk5wCK8BGAsYHg/s512/2019-12-05.png"/>
          <p:cNvPicPr preferRelativeResize="0"/>
          <p:nvPr/>
        </p:nvPicPr>
        <p:blipFill rotWithShape="1">
          <a:blip r:embed="rId3">
            <a:alphaModFix/>
          </a:blip>
          <a:srcRect/>
          <a:stretch/>
        </p:blipFill>
        <p:spPr>
          <a:xfrm>
            <a:off x="9809861" y="3494772"/>
            <a:ext cx="5415840" cy="2168451"/>
          </a:xfrm>
          <a:prstGeom prst="rect">
            <a:avLst/>
          </a:prstGeom>
          <a:noFill/>
          <a:ln>
            <a:noFill/>
          </a:ln>
        </p:spPr>
      </p:pic>
      <p:sp>
        <p:nvSpPr>
          <p:cNvPr id="718" name="Google Shape;718;g7b4e49b99c_0_128"/>
          <p:cNvSpPr/>
          <p:nvPr/>
        </p:nvSpPr>
        <p:spPr>
          <a:xfrm>
            <a:off x="1134187" y="2691111"/>
            <a:ext cx="8127900" cy="51705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JMeter simulates load on the application and measures the response time as the number of users and requests increase.</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JMeter runs as a Swing application and allows tester to configure and edit the test scripts.</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JMeter can run as a proxy and render the application on a browser, which generates initial version of the test script.</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Jenkins doesn’t provide any plugin that is made specifically for Maven projects. </a:t>
            </a:r>
            <a:r>
              <a:rPr lang="en-US" sz="2200" b="0" i="0" u="none" strike="noStrike" cap="none" dirty="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However, one can install Maven-Ant plugin to call performance tests that are written in Ant</a:t>
            </a:r>
            <a:r>
              <a:rPr lang="en-US" sz="2200" b="0" i="0" u="none" strike="noStrike" cap="none" dirty="0">
                <a:solidFill>
                  <a:schemeClr val="tx1">
                    <a:lumMod val="75000"/>
                    <a:lumOff val="25000"/>
                  </a:schemeClr>
                </a:solidFill>
                <a:latin typeface="Open Sans"/>
                <a:ea typeface="Open Sans"/>
                <a:cs typeface="Open Sans"/>
                <a:sym typeface="Open Sans"/>
              </a:rPr>
              <a:t>.</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7" name="Google Shape;39;p26">
            <a:extLst>
              <a:ext uri="{FF2B5EF4-FFF2-40B4-BE49-F238E27FC236}">
                <a16:creationId xmlns:a16="http://schemas.microsoft.com/office/drawing/2014/main" id="{DA937A96-13F4-4F51-B12C-E07A505C02B9}"/>
              </a:ext>
            </a:extLst>
          </p:cNvPr>
          <p:cNvPicPr preferRelativeResize="0"/>
          <p:nvPr/>
        </p:nvPicPr>
        <p:blipFill rotWithShape="1">
          <a:blip r:embed="rId4">
            <a:alphaModFix/>
          </a:blip>
          <a:srcRect t="6807" b="6798"/>
          <a:stretch/>
        </p:blipFill>
        <p:spPr>
          <a:xfrm>
            <a:off x="3293020" y="797822"/>
            <a:ext cx="10048339" cy="101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g7b4e49b99c_0_137"/>
          <p:cNvSpPr txBox="1">
            <a:spLocks noGrp="1"/>
          </p:cNvSpPr>
          <p:nvPr>
            <p:ph type="title"/>
          </p:nvPr>
        </p:nvSpPr>
        <p:spPr>
          <a:xfrm>
            <a:off x="557038" y="1243194"/>
            <a:ext cx="10666200" cy="665100"/>
          </a:xfrm>
          <a:prstGeom prst="rect">
            <a:avLst/>
          </a:prstGeom>
          <a:noFill/>
          <a:ln>
            <a:noFill/>
          </a:ln>
        </p:spPr>
        <p:txBody>
          <a:bodyPr spcFirstLastPara="1" wrap="square" lIns="91425" tIns="45700" rIns="91425" bIns="45700" anchor="ctr" anchorCtr="0">
            <a:noAutofit/>
          </a:bodyPr>
          <a:lstStyle/>
          <a:p>
            <a:r>
              <a:rPr lang="en-US" dirty="0">
                <a:solidFill>
                  <a:srgbClr val="3F3F3F"/>
                </a:solidFill>
                <a:latin typeface="Open Sans Semibold" panose="020B0606030504020204" pitchFamily="34" charset="0"/>
                <a:ea typeface="Open Sans Semibold" panose="020B0606030504020204" pitchFamily="34" charset="0"/>
                <a:cs typeface="Open Sans Semibold" panose="020B0606030504020204" pitchFamily="34" charset="0"/>
              </a:rPr>
              <a:t>Integrate JMeter With Jenkins</a:t>
            </a:r>
            <a:endParaRPr dirty="0">
              <a:solidFill>
                <a:srgbClr val="3F3F3F"/>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725" name="Google Shape;725;g7b4e49b99c_0_137"/>
          <p:cNvSpPr txBox="1">
            <a:spLocks noGrp="1"/>
          </p:cNvSpPr>
          <p:nvPr>
            <p:ph type="body" idx="1"/>
          </p:nvPr>
        </p:nvSpPr>
        <p:spPr>
          <a:xfrm>
            <a:off x="1071216" y="1162003"/>
            <a:ext cx="11521280" cy="6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700"/>
              <a:buNone/>
            </a:pPr>
            <a:r>
              <a:rPr lang="en-US" sz="2200" b="1" i="0" u="none" strike="noStrike" cap="none" dirty="0">
                <a:solidFill>
                  <a:schemeClr val="tx1">
                    <a:lumMod val="75000"/>
                    <a:lumOff val="25000"/>
                  </a:schemeClr>
                </a:solidFill>
                <a:latin typeface="Open Sans"/>
                <a:ea typeface="Open Sans"/>
                <a:cs typeface="Open Sans"/>
                <a:sym typeface="Open Sans"/>
              </a:rPr>
              <a:t>Problem Statement: </a:t>
            </a:r>
            <a:r>
              <a:rPr lang="en-US" sz="2200" dirty="0">
                <a:solidFill>
                  <a:schemeClr val="tx1">
                    <a:lumMod val="75000"/>
                    <a:lumOff val="25000"/>
                  </a:schemeClr>
                </a:solidFill>
                <a:latin typeface="Open Sans"/>
                <a:ea typeface="Open Sans"/>
                <a:cs typeface="Open Sans"/>
                <a:sym typeface="Open Sans"/>
              </a:rPr>
              <a:t>You are given a project to </a:t>
            </a:r>
            <a:r>
              <a:rPr lang="en-US" dirty="0">
                <a:solidFill>
                  <a:schemeClr val="tx1">
                    <a:lumMod val="75000"/>
                    <a:lumOff val="25000"/>
                  </a:schemeClr>
                </a:solidFill>
              </a:rPr>
              <a:t>implement performance tests in Jenkins using JMeter</a:t>
            </a:r>
            <a:endParaRPr dirty="0">
              <a:solidFill>
                <a:schemeClr val="tx1">
                  <a:lumMod val="75000"/>
                  <a:lumOff val="25000"/>
                </a:schemeClr>
              </a:solidFill>
            </a:endParaRPr>
          </a:p>
          <a:p>
            <a:pPr marL="0" lvl="0" indent="0" algn="l" rtl="0">
              <a:lnSpc>
                <a:spcPct val="90000"/>
              </a:lnSpc>
              <a:spcBef>
                <a:spcPts val="0"/>
              </a:spcBef>
              <a:spcAft>
                <a:spcPts val="0"/>
              </a:spcAft>
              <a:buSzPts val="700"/>
              <a:buNone/>
            </a:pPr>
            <a:endParaRPr dirty="0">
              <a:solidFill>
                <a:schemeClr val="tx1">
                  <a:lumMod val="75000"/>
                  <a:lumOff val="25000"/>
                </a:schemeClr>
              </a:solidFill>
            </a:endParaRPr>
          </a:p>
          <a:p>
            <a:pPr marL="457200" lvl="0" indent="-457200" algn="l" rtl="0">
              <a:lnSpc>
                <a:spcPct val="250000"/>
              </a:lnSpc>
              <a:spcBef>
                <a:spcPts val="0"/>
              </a:spcBef>
              <a:spcAft>
                <a:spcPts val="0"/>
              </a:spcAft>
              <a:buClr>
                <a:schemeClr val="dk1"/>
              </a:buClr>
              <a:buSzPts val="2200"/>
              <a:buFont typeface="Arial"/>
              <a:buNone/>
            </a:pPr>
            <a:r>
              <a:rPr lang="en-US" b="1" dirty="0">
                <a:solidFill>
                  <a:schemeClr val="tx1">
                    <a:lumMod val="75000"/>
                    <a:lumOff val="25000"/>
                  </a:schemeClr>
                </a:solidFill>
              </a:rPr>
              <a:t>Steps to perform:</a:t>
            </a:r>
            <a:endParaRPr b="1" dirty="0">
              <a:solidFill>
                <a:schemeClr val="tx1">
                  <a:lumMod val="75000"/>
                  <a:lumOff val="25000"/>
                </a:schemeClr>
              </a:solidFill>
            </a:endParaRPr>
          </a:p>
          <a:p>
            <a:pPr marL="457200" lvl="0" indent="-368300" algn="l" rtl="0">
              <a:lnSpc>
                <a:spcPct val="115000"/>
              </a:lnSpc>
              <a:spcBef>
                <a:spcPts val="1200"/>
              </a:spcBef>
              <a:spcAft>
                <a:spcPts val="0"/>
              </a:spcAft>
              <a:buSzPts val="2200"/>
              <a:buFont typeface="Open Sans"/>
              <a:buAutoNum type="arabicPeriod"/>
            </a:pPr>
            <a:r>
              <a:rPr lang="en-US" dirty="0">
                <a:solidFill>
                  <a:schemeClr val="tx1">
                    <a:lumMod val="75000"/>
                    <a:lumOff val="25000"/>
                  </a:schemeClr>
                </a:solidFill>
              </a:rPr>
              <a:t>Install JMeter</a:t>
            </a:r>
            <a:endParaRPr dirty="0">
              <a:solidFill>
                <a:schemeClr val="tx1">
                  <a:lumMod val="75000"/>
                  <a:lumOff val="25000"/>
                </a:schemeClr>
              </a:solidFil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Login to Jenkins</a:t>
            </a:r>
            <a:endParaRPr dirty="0">
              <a:solidFill>
                <a:schemeClr val="tx1">
                  <a:lumMod val="75000"/>
                  <a:lumOff val="25000"/>
                </a:schemeClr>
              </a:solidFil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Adding performance plugin</a:t>
            </a:r>
            <a:endParaRPr dirty="0">
              <a:solidFill>
                <a:schemeClr val="tx1">
                  <a:lumMod val="75000"/>
                  <a:lumOff val="25000"/>
                </a:schemeClr>
              </a:solidFill>
            </a:endParaRPr>
          </a:p>
          <a:p>
            <a:pPr marL="457200" lvl="0" indent="-368300" algn="l" rtl="0">
              <a:lnSpc>
                <a:spcPct val="115000"/>
              </a:lnSpc>
              <a:spcBef>
                <a:spcPts val="0"/>
              </a:spcBef>
              <a:spcAft>
                <a:spcPts val="0"/>
              </a:spcAft>
              <a:buSzPts val="2200"/>
              <a:buFont typeface="Open Sans"/>
              <a:buAutoNum type="arabicPeriod"/>
            </a:pPr>
            <a:r>
              <a:rPr lang="en-US" dirty="0">
                <a:solidFill>
                  <a:schemeClr val="tx1">
                    <a:lumMod val="75000"/>
                    <a:lumOff val="25000"/>
                  </a:schemeClr>
                </a:solidFill>
              </a:rPr>
              <a:t>Creating Jenkins job for JMeter</a:t>
            </a:r>
            <a:endParaRPr dirty="0">
              <a:solidFill>
                <a:schemeClr val="tx1">
                  <a:lumMod val="75000"/>
                  <a:lumOff val="25000"/>
                </a:schemeClr>
              </a:solidFill>
            </a:endParaRPr>
          </a:p>
          <a:p>
            <a:pPr marL="0" lvl="0" indent="0" algn="l" rtl="0">
              <a:lnSpc>
                <a:spcPct val="90000"/>
              </a:lnSpc>
              <a:spcBef>
                <a:spcPts val="0"/>
              </a:spcBef>
              <a:spcAft>
                <a:spcPts val="0"/>
              </a:spcAft>
              <a:buSzPts val="700"/>
              <a:buNone/>
            </a:pPr>
            <a:endParaRPr dirty="0">
              <a:solidFill>
                <a:schemeClr val="tx1">
                  <a:lumMod val="75000"/>
                  <a:lumOff val="25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12" name="Text Placeholder 3">
            <a:extLst>
              <a:ext uri="{FF2B5EF4-FFF2-40B4-BE49-F238E27FC236}">
                <a16:creationId xmlns:a16="http://schemas.microsoft.com/office/drawing/2014/main" id="{DBB93886-36D6-42A1-8178-A6245942DA26}"/>
              </a:ext>
            </a:extLst>
          </p:cNvPr>
          <p:cNvSpPr txBox="1">
            <a:spLocks/>
          </p:cNvSpPr>
          <p:nvPr/>
        </p:nvSpPr>
        <p:spPr>
          <a:xfrm>
            <a:off x="1641682" y="1691680"/>
            <a:ext cx="9438646" cy="548640"/>
          </a:xfrm>
          <a:prstGeom prst="rect">
            <a:avLst/>
          </a:prstGeom>
          <a:noFill/>
          <a:ln>
            <a:noFill/>
          </a:ln>
        </p:spPr>
        <p:txBody>
          <a:bodyPr spcFirstLastPara="1" vert="horz" wrap="square" lIns="91425" tIns="0" rIns="91425" bIns="0" rtlCol="0" anchor="t" anchorCtr="0">
            <a:noAutofit/>
          </a:bodyPr>
          <a:lstStyle>
            <a:lvl1pPr marL="457200" lvl="0" indent="-228600" algn="l" defTabSz="914400" rtl="0" eaLnBrk="1" latinLnBrk="0" hangingPunct="1">
              <a:lnSpc>
                <a:spcPct val="90000"/>
              </a:lnSpc>
              <a:spcBef>
                <a:spcPts val="1000"/>
              </a:spcBef>
              <a:spcAft>
                <a:spcPts val="0"/>
              </a:spcAft>
              <a:buSzPts val="2800"/>
              <a:buFont typeface="Arial" panose="020B0604020202020204" pitchFamily="34" charset="0"/>
              <a:buNone/>
              <a:defRPr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sz="2400" kern="1200">
                <a:solidFill>
                  <a:schemeClr val="tx1"/>
                </a:solidFill>
                <a:latin typeface="+mn-lt"/>
                <a:ea typeface="+mn-ea"/>
                <a:cs typeface="+mn-cs"/>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L="17463" lvl="0" indent="0">
              <a:lnSpc>
                <a:spcPct val="100000"/>
              </a:lnSpc>
              <a:buClrTx/>
            </a:pPr>
            <a:r>
              <a:rPr lang="en-US" dirty="0"/>
              <a:t>One of the most efficient ways to perform automated testing is to write test scripts first using approach techniques.</a:t>
            </a:r>
          </a:p>
        </p:txBody>
      </p:sp>
      <p:sp>
        <p:nvSpPr>
          <p:cNvPr id="13" name="Text Placeholder 5">
            <a:extLst>
              <a:ext uri="{FF2B5EF4-FFF2-40B4-BE49-F238E27FC236}">
                <a16:creationId xmlns:a16="http://schemas.microsoft.com/office/drawing/2014/main" id="{EEAFD043-B051-4C45-8BB4-CD159110FA17}"/>
              </a:ext>
            </a:extLst>
          </p:cNvPr>
          <p:cNvSpPr txBox="1">
            <a:spLocks/>
          </p:cNvSpPr>
          <p:nvPr/>
        </p:nvSpPr>
        <p:spPr>
          <a:xfrm>
            <a:off x="1641682" y="2668072"/>
            <a:ext cx="8847600" cy="548640"/>
          </a:xfrm>
          <a:prstGeom prst="rect">
            <a:avLst/>
          </a:prstGeom>
          <a:noFill/>
          <a:ln>
            <a:noFill/>
          </a:ln>
        </p:spPr>
        <p:txBody>
          <a:bodyPr spcFirstLastPara="1" vert="horz" wrap="square" lIns="91425" tIns="0" rIns="91425" bIns="0" rtlCol="0" anchor="t" anchorCtr="0">
            <a:noAutofit/>
          </a:bodyPr>
          <a:lstStyle>
            <a:lvl1pPr marL="457200" lvl="0" indent="-228600" algn="l" defTabSz="914400" rtl="0" eaLnBrk="1" latinLnBrk="0" hangingPunct="1">
              <a:lnSpc>
                <a:spcPct val="90000"/>
              </a:lnSpc>
              <a:spcBef>
                <a:spcPts val="1000"/>
              </a:spcBef>
              <a:spcAft>
                <a:spcPts val="0"/>
              </a:spcAft>
              <a:buSzPts val="2800"/>
              <a:buFont typeface="Arial" panose="020B0604020202020204" pitchFamily="34" charset="0"/>
              <a:buNone/>
              <a:defRPr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sz="2400" kern="1200">
                <a:solidFill>
                  <a:schemeClr val="tx1"/>
                </a:solidFill>
                <a:latin typeface="+mn-lt"/>
                <a:ea typeface="+mn-ea"/>
                <a:cs typeface="+mn-cs"/>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L="17463" indent="0">
              <a:lnSpc>
                <a:spcPct val="100000"/>
              </a:lnSpc>
              <a:spcBef>
                <a:spcPts val="600"/>
              </a:spcBef>
              <a:buClrTx/>
            </a:pPr>
            <a:r>
              <a:rPr lang="en-US" dirty="0"/>
              <a:t>For an Ant-based project, report file location will depend on how you configured the Ant JUnit task.</a:t>
            </a:r>
          </a:p>
        </p:txBody>
      </p:sp>
      <p:sp>
        <p:nvSpPr>
          <p:cNvPr id="14" name="Text Placeholder 6">
            <a:extLst>
              <a:ext uri="{FF2B5EF4-FFF2-40B4-BE49-F238E27FC236}">
                <a16:creationId xmlns:a16="http://schemas.microsoft.com/office/drawing/2014/main" id="{5423648E-488C-4299-9FE1-F194FD961CD1}"/>
              </a:ext>
            </a:extLst>
          </p:cNvPr>
          <p:cNvSpPr txBox="1">
            <a:spLocks/>
          </p:cNvSpPr>
          <p:nvPr/>
        </p:nvSpPr>
        <p:spPr>
          <a:xfrm>
            <a:off x="1641682" y="3540358"/>
            <a:ext cx="9078606" cy="771942"/>
          </a:xfrm>
          <a:prstGeom prst="rect">
            <a:avLst/>
          </a:prstGeom>
          <a:noFill/>
          <a:ln>
            <a:noFill/>
          </a:ln>
        </p:spPr>
        <p:txBody>
          <a:bodyPr spcFirstLastPara="1" vert="horz" wrap="square" lIns="91425" tIns="0" rIns="91425" bIns="0" rtlCol="0" anchor="t" anchorCtr="0">
            <a:noAutofit/>
          </a:bodyPr>
          <a:lstStyle>
            <a:lvl1pPr marL="457200" lvl="0" indent="-228600" algn="l" defTabSz="914400" rtl="0" eaLnBrk="1" latinLnBrk="0" hangingPunct="1">
              <a:lnSpc>
                <a:spcPct val="90000"/>
              </a:lnSpc>
              <a:spcBef>
                <a:spcPts val="1000"/>
              </a:spcBef>
              <a:spcAft>
                <a:spcPts val="0"/>
              </a:spcAft>
              <a:buSzPts val="2800"/>
              <a:buFont typeface="Arial" panose="020B0604020202020204" pitchFamily="34" charset="0"/>
              <a:buNone/>
              <a:defRPr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sz="2400" kern="1200">
                <a:solidFill>
                  <a:schemeClr val="tx1"/>
                </a:solidFill>
                <a:latin typeface="+mn-lt"/>
                <a:ea typeface="+mn-ea"/>
                <a:cs typeface="+mn-cs"/>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L="17463" lvl="0" indent="0">
              <a:lnSpc>
                <a:spcPct val="100000"/>
              </a:lnSpc>
              <a:buClrTx/>
            </a:pPr>
            <a:r>
              <a:rPr lang="en-US" dirty="0"/>
              <a:t>Run code coverage operations in a separate Jenkins build job after unit and integration tests are built successfully.</a:t>
            </a:r>
          </a:p>
        </p:txBody>
      </p:sp>
      <p:pic>
        <p:nvPicPr>
          <p:cNvPr id="15" name="Google Shape;134;p12">
            <a:extLst>
              <a:ext uri="{FF2B5EF4-FFF2-40B4-BE49-F238E27FC236}">
                <a16:creationId xmlns:a16="http://schemas.microsoft.com/office/drawing/2014/main" id="{AF85638D-6EC9-40CE-B9B1-B5A2AAE9381E}"/>
              </a:ext>
            </a:extLst>
          </p:cNvPr>
          <p:cNvPicPr preferRelativeResize="0"/>
          <p:nvPr/>
        </p:nvPicPr>
        <p:blipFill rotWithShape="1">
          <a:blip r:embed="rId3">
            <a:alphaModFix/>
          </a:blip>
          <a:srcRect/>
          <a:stretch/>
        </p:blipFill>
        <p:spPr>
          <a:xfrm>
            <a:off x="1168261" y="1739445"/>
            <a:ext cx="457200" cy="457200"/>
          </a:xfrm>
          <a:prstGeom prst="rect">
            <a:avLst/>
          </a:prstGeom>
          <a:noFill/>
          <a:ln>
            <a:noFill/>
          </a:ln>
        </p:spPr>
      </p:pic>
      <p:pic>
        <p:nvPicPr>
          <p:cNvPr id="16" name="Google Shape;135;p12">
            <a:extLst>
              <a:ext uri="{FF2B5EF4-FFF2-40B4-BE49-F238E27FC236}">
                <a16:creationId xmlns:a16="http://schemas.microsoft.com/office/drawing/2014/main" id="{8AD3DF4A-8046-4B56-9171-4109379D670D}"/>
              </a:ext>
            </a:extLst>
          </p:cNvPr>
          <p:cNvPicPr preferRelativeResize="0"/>
          <p:nvPr/>
        </p:nvPicPr>
        <p:blipFill rotWithShape="1">
          <a:blip r:embed="rId3">
            <a:alphaModFix/>
          </a:blip>
          <a:srcRect/>
          <a:stretch/>
        </p:blipFill>
        <p:spPr>
          <a:xfrm>
            <a:off x="1168260" y="2680547"/>
            <a:ext cx="457200" cy="457200"/>
          </a:xfrm>
          <a:prstGeom prst="rect">
            <a:avLst/>
          </a:prstGeom>
          <a:noFill/>
          <a:ln>
            <a:noFill/>
          </a:ln>
        </p:spPr>
      </p:pic>
      <p:pic>
        <p:nvPicPr>
          <p:cNvPr id="17" name="Google Shape;136;p12">
            <a:extLst>
              <a:ext uri="{FF2B5EF4-FFF2-40B4-BE49-F238E27FC236}">
                <a16:creationId xmlns:a16="http://schemas.microsoft.com/office/drawing/2014/main" id="{78F51875-FDE0-439F-B4D9-A63F4D87F152}"/>
              </a:ext>
            </a:extLst>
          </p:cNvPr>
          <p:cNvPicPr preferRelativeResize="0"/>
          <p:nvPr/>
        </p:nvPicPr>
        <p:blipFill rotWithShape="1">
          <a:blip r:embed="rId3">
            <a:alphaModFix/>
          </a:blip>
          <a:srcRect/>
          <a:stretch/>
        </p:blipFill>
        <p:spPr>
          <a:xfrm>
            <a:off x="1168259" y="3602608"/>
            <a:ext cx="457200" cy="457200"/>
          </a:xfrm>
          <a:prstGeom prst="rect">
            <a:avLst/>
          </a:prstGeom>
          <a:noFill/>
          <a:ln>
            <a:noFill/>
          </a:ln>
        </p:spPr>
      </p:pic>
      <p:sp>
        <p:nvSpPr>
          <p:cNvPr id="19" name="Text Placeholder 6">
            <a:extLst>
              <a:ext uri="{FF2B5EF4-FFF2-40B4-BE49-F238E27FC236}">
                <a16:creationId xmlns:a16="http://schemas.microsoft.com/office/drawing/2014/main" id="{2B3D7C62-BAF9-4B12-B2DD-2349EEFF40EC}"/>
              </a:ext>
            </a:extLst>
          </p:cNvPr>
          <p:cNvSpPr txBox="1">
            <a:spLocks/>
          </p:cNvSpPr>
          <p:nvPr/>
        </p:nvSpPr>
        <p:spPr>
          <a:xfrm>
            <a:off x="1641682" y="4482456"/>
            <a:ext cx="9078606" cy="771942"/>
          </a:xfrm>
          <a:prstGeom prst="rect">
            <a:avLst/>
          </a:prstGeom>
          <a:noFill/>
          <a:ln>
            <a:noFill/>
          </a:ln>
        </p:spPr>
        <p:txBody>
          <a:bodyPr spcFirstLastPara="1" vert="horz" wrap="square" lIns="91425" tIns="0" rIns="91425" bIns="0" rtlCol="0" anchor="t" anchorCtr="0">
            <a:noAutofit/>
          </a:bodyPr>
          <a:lstStyle>
            <a:lvl1pPr marL="457200" lvl="0" indent="-228600" algn="l" defTabSz="914400" rtl="0" eaLnBrk="1" latinLnBrk="0" hangingPunct="1">
              <a:lnSpc>
                <a:spcPct val="90000"/>
              </a:lnSpc>
              <a:spcBef>
                <a:spcPts val="1000"/>
              </a:spcBef>
              <a:spcAft>
                <a:spcPts val="0"/>
              </a:spcAft>
              <a:buSzPts val="2800"/>
              <a:buFont typeface="Arial" panose="020B0604020202020204" pitchFamily="34" charset="0"/>
              <a:buNone/>
              <a:defRPr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sz="2400" kern="1200">
                <a:solidFill>
                  <a:schemeClr val="tx1"/>
                </a:solidFill>
                <a:latin typeface="+mn-lt"/>
                <a:ea typeface="+mn-ea"/>
                <a:cs typeface="+mn-cs"/>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L="17463" lvl="0" indent="0">
              <a:lnSpc>
                <a:spcPct val="100000"/>
              </a:lnSpc>
              <a:buClrTx/>
            </a:pPr>
            <a:r>
              <a:rPr lang="en-US" dirty="0"/>
              <a:t>Acceptance tests should be prototypes of the final project that demonstrates how the system works, rather than test reports and other technical aspects.</a:t>
            </a:r>
          </a:p>
        </p:txBody>
      </p:sp>
      <p:pic>
        <p:nvPicPr>
          <p:cNvPr id="20" name="Google Shape;136;p12">
            <a:extLst>
              <a:ext uri="{FF2B5EF4-FFF2-40B4-BE49-F238E27FC236}">
                <a16:creationId xmlns:a16="http://schemas.microsoft.com/office/drawing/2014/main" id="{3D745C9A-4176-4DF0-A4EF-F0474B96014D}"/>
              </a:ext>
            </a:extLst>
          </p:cNvPr>
          <p:cNvPicPr preferRelativeResize="0"/>
          <p:nvPr/>
        </p:nvPicPr>
        <p:blipFill rotWithShape="1">
          <a:blip r:embed="rId3">
            <a:alphaModFix/>
          </a:blip>
          <a:srcRect/>
          <a:stretch/>
        </p:blipFill>
        <p:spPr>
          <a:xfrm>
            <a:off x="1168258" y="4528664"/>
            <a:ext cx="457200" cy="457200"/>
          </a:xfrm>
          <a:prstGeom prst="rect">
            <a:avLst/>
          </a:prstGeom>
          <a:noFill/>
          <a:ln>
            <a:noFill/>
          </a:ln>
        </p:spPr>
      </p:pic>
      <p:sp>
        <p:nvSpPr>
          <p:cNvPr id="21" name="Text Placeholder 6">
            <a:extLst>
              <a:ext uri="{FF2B5EF4-FFF2-40B4-BE49-F238E27FC236}">
                <a16:creationId xmlns:a16="http://schemas.microsoft.com/office/drawing/2014/main" id="{6D1693B6-52B5-4D96-B1CF-26D12D1623EB}"/>
              </a:ext>
            </a:extLst>
          </p:cNvPr>
          <p:cNvSpPr txBox="1">
            <a:spLocks/>
          </p:cNvSpPr>
          <p:nvPr/>
        </p:nvSpPr>
        <p:spPr>
          <a:xfrm>
            <a:off x="1647222" y="5707800"/>
            <a:ext cx="9073066" cy="771942"/>
          </a:xfrm>
          <a:prstGeom prst="rect">
            <a:avLst/>
          </a:prstGeom>
          <a:noFill/>
          <a:ln>
            <a:noFill/>
          </a:ln>
        </p:spPr>
        <p:txBody>
          <a:bodyPr spcFirstLastPara="1" vert="horz" wrap="square" lIns="91425" tIns="0" rIns="91425" bIns="0" rtlCol="0" anchor="t" anchorCtr="0">
            <a:noAutofit/>
          </a:bodyPr>
          <a:lstStyle>
            <a:lvl1pPr marL="457200" lvl="0" indent="-228600" algn="l" defTabSz="914400" rtl="0" eaLnBrk="1" latinLnBrk="0" hangingPunct="1">
              <a:lnSpc>
                <a:spcPct val="90000"/>
              </a:lnSpc>
              <a:spcBef>
                <a:spcPts val="1000"/>
              </a:spcBef>
              <a:spcAft>
                <a:spcPts val="0"/>
              </a:spcAft>
              <a:buSzPts val="2800"/>
              <a:buFont typeface="Arial" panose="020B0604020202020204" pitchFamily="34" charset="0"/>
              <a:buNone/>
              <a:defRPr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sz="2400" kern="1200">
                <a:solidFill>
                  <a:schemeClr val="tx1"/>
                </a:solidFill>
                <a:latin typeface="+mn-lt"/>
                <a:ea typeface="+mn-ea"/>
                <a:cs typeface="+mn-cs"/>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L="17463" lvl="0" indent="0">
              <a:lnSpc>
                <a:spcPct val="100000"/>
              </a:lnSpc>
              <a:buClrTx/>
            </a:pPr>
            <a:r>
              <a:rPr lang="en-US" dirty="0"/>
              <a:t>JMeter can run as a proxy and render the application on a browser, which generates initial version of the test script.</a:t>
            </a:r>
          </a:p>
        </p:txBody>
      </p:sp>
      <p:pic>
        <p:nvPicPr>
          <p:cNvPr id="22" name="Google Shape;136;p12">
            <a:extLst>
              <a:ext uri="{FF2B5EF4-FFF2-40B4-BE49-F238E27FC236}">
                <a16:creationId xmlns:a16="http://schemas.microsoft.com/office/drawing/2014/main" id="{ADD2067F-8BCA-4B9F-A951-1E005ABAAF1F}"/>
              </a:ext>
            </a:extLst>
          </p:cNvPr>
          <p:cNvPicPr preferRelativeResize="0"/>
          <p:nvPr/>
        </p:nvPicPr>
        <p:blipFill rotWithShape="1">
          <a:blip r:embed="rId3">
            <a:alphaModFix/>
          </a:blip>
          <a:srcRect/>
          <a:stretch/>
        </p:blipFill>
        <p:spPr>
          <a:xfrm>
            <a:off x="1173799" y="5770050"/>
            <a:ext cx="457200" cy="457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5"/>
          <p:cNvSpPr txBox="1">
            <a:spLocks noGrp="1"/>
          </p:cNvSpPr>
          <p:nvPr>
            <p:ph type="body" idx="1"/>
          </p:nvPr>
        </p:nvSpPr>
        <p:spPr>
          <a:xfrm>
            <a:off x="1313127" y="1659810"/>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1</a:t>
            </a:r>
            <a:endParaRPr dirty="0"/>
          </a:p>
        </p:txBody>
      </p:sp>
      <p:sp>
        <p:nvSpPr>
          <p:cNvPr id="750" name="Google Shape;750;p15"/>
          <p:cNvSpPr txBox="1">
            <a:spLocks noGrp="1"/>
          </p:cNvSpPr>
          <p:nvPr>
            <p:ph type="body" idx="2"/>
          </p:nvPr>
        </p:nvSpPr>
        <p:spPr>
          <a:xfrm>
            <a:off x="3364958" y="764442"/>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kern="1200" dirty="0"/>
              <a:t>What is automation testing?</a:t>
            </a:r>
            <a:endParaRPr kern="1200" dirty="0"/>
          </a:p>
        </p:txBody>
      </p:sp>
      <p:sp>
        <p:nvSpPr>
          <p:cNvPr id="751" name="Google Shape;751;p1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dirty="0">
                <a:solidFill>
                  <a:schemeClr val="tx1">
                    <a:lumMod val="75000"/>
                    <a:lumOff val="25000"/>
                  </a:schemeClr>
                </a:solidFill>
              </a:rPr>
              <a:t>Automating the test cases</a:t>
            </a:r>
            <a:endParaRPr sz="2200" dirty="0">
              <a:solidFill>
                <a:schemeClr val="tx1">
                  <a:lumMod val="75000"/>
                  <a:lumOff val="25000"/>
                </a:schemeClr>
              </a:solidFill>
            </a:endParaRPr>
          </a:p>
        </p:txBody>
      </p:sp>
      <p:sp>
        <p:nvSpPr>
          <p:cNvPr id="752" name="Google Shape;752;p1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Setting periodic builds in Jenkins</a:t>
            </a:r>
            <a:endParaRPr sz="2200">
              <a:solidFill>
                <a:schemeClr val="tx1">
                  <a:lumMod val="75000"/>
                  <a:lumOff val="25000"/>
                </a:schemeClr>
              </a:solidFill>
            </a:endParaRPr>
          </a:p>
        </p:txBody>
      </p:sp>
      <p:sp>
        <p:nvSpPr>
          <p:cNvPr id="753" name="Google Shape;753;p1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Both of the above</a:t>
            </a:r>
            <a:endParaRPr sz="2200">
              <a:solidFill>
                <a:schemeClr val="tx1">
                  <a:lumMod val="75000"/>
                  <a:lumOff val="25000"/>
                </a:schemeClr>
              </a:solidFill>
            </a:endParaRPr>
          </a:p>
        </p:txBody>
      </p:sp>
      <p:sp>
        <p:nvSpPr>
          <p:cNvPr id="754" name="Google Shape;754;p1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None of the above</a:t>
            </a:r>
            <a:endParaRPr sz="2200">
              <a:solidFill>
                <a:schemeClr val="tx1">
                  <a:lumMod val="75000"/>
                  <a:lumOff val="25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61" name="Google Shape;761;p16"/>
          <p:cNvSpPr txBox="1">
            <a:spLocks noGrp="1"/>
          </p:cNvSpPr>
          <p:nvPr>
            <p:ph type="body" idx="4"/>
          </p:nvPr>
        </p:nvSpPr>
        <p:spPr>
          <a:xfrm>
            <a:off x="3670326" y="7090080"/>
            <a:ext cx="12477814" cy="469536"/>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kern="1200" dirty="0">
                <a:solidFill>
                  <a:srgbClr val="EC6B14"/>
                </a:solidFill>
              </a:rPr>
              <a:t>A</a:t>
            </a:r>
            <a:endParaRPr kern="1200" dirty="0">
              <a:solidFill>
                <a:srgbClr val="EC6B14"/>
              </a:solidFill>
            </a:endParaRPr>
          </a:p>
        </p:txBody>
      </p:sp>
      <p:sp>
        <p:nvSpPr>
          <p:cNvPr id="762" name="Google Shape;762;p16"/>
          <p:cNvSpPr txBox="1"/>
          <p:nvPr/>
        </p:nvSpPr>
        <p:spPr>
          <a:xfrm>
            <a:off x="1037814" y="7732615"/>
            <a:ext cx="1371750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000" b="1" kern="1200" dirty="0">
                <a:solidFill>
                  <a:srgbClr val="3F3F3F"/>
                </a:solidFill>
                <a:latin typeface="Open Sans"/>
                <a:ea typeface="Open Sans"/>
                <a:cs typeface="Open Sans"/>
                <a:sym typeface="Open Sans"/>
              </a:rPr>
              <a:t>Automation testing refers to automating the test cases when the application is compiled and built.</a:t>
            </a:r>
            <a:endParaRPr sz="2000" b="1" kern="1200" dirty="0">
              <a:solidFill>
                <a:srgbClr val="3F3F3F"/>
              </a:solidFill>
              <a:latin typeface="Open Sans"/>
              <a:ea typeface="Open Sans"/>
              <a:cs typeface="Open Sans"/>
              <a:sym typeface="Open Sans"/>
            </a:endParaRPr>
          </a:p>
        </p:txBody>
      </p:sp>
      <p:sp>
        <p:nvSpPr>
          <p:cNvPr id="763" name="Google Shape;763;p1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dirty="0">
                <a:solidFill>
                  <a:schemeClr val="tx1">
                    <a:lumMod val="75000"/>
                    <a:lumOff val="25000"/>
                  </a:schemeClr>
                </a:solidFill>
              </a:rPr>
              <a:t>Automating the test cases</a:t>
            </a:r>
            <a:endParaRPr sz="2200" b="0" dirty="0">
              <a:solidFill>
                <a:schemeClr val="tx1">
                  <a:lumMod val="75000"/>
                  <a:lumOff val="25000"/>
                </a:schemeClr>
              </a:solidFill>
            </a:endParaRPr>
          </a:p>
        </p:txBody>
      </p:sp>
      <p:sp>
        <p:nvSpPr>
          <p:cNvPr id="764" name="Google Shape;764;p1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chemeClr val="tx1">
                    <a:lumMod val="75000"/>
                    <a:lumOff val="25000"/>
                  </a:schemeClr>
                </a:solidFill>
              </a:rPr>
              <a:t>Setting periodic builds in Jenkins</a:t>
            </a:r>
            <a:endParaRPr sz="2200" b="0">
              <a:solidFill>
                <a:schemeClr val="tx1">
                  <a:lumMod val="75000"/>
                  <a:lumOff val="25000"/>
                </a:schemeClr>
              </a:solidFill>
            </a:endParaRPr>
          </a:p>
        </p:txBody>
      </p:sp>
      <p:sp>
        <p:nvSpPr>
          <p:cNvPr id="765" name="Google Shape;765;p1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Both of the above</a:t>
            </a:r>
            <a:endParaRPr sz="2200">
              <a:solidFill>
                <a:schemeClr val="tx1">
                  <a:lumMod val="75000"/>
                  <a:lumOff val="25000"/>
                </a:schemeClr>
              </a:solidFill>
            </a:endParaRPr>
          </a:p>
        </p:txBody>
      </p:sp>
      <p:sp>
        <p:nvSpPr>
          <p:cNvPr id="766" name="Google Shape;766;p16"/>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None of the above</a:t>
            </a:r>
            <a:endParaRPr sz="2200">
              <a:solidFill>
                <a:schemeClr val="tx1">
                  <a:lumMod val="75000"/>
                  <a:lumOff val="25000"/>
                </a:schemeClr>
              </a:solidFill>
            </a:endParaRPr>
          </a:p>
        </p:txBody>
      </p:sp>
      <p:sp>
        <p:nvSpPr>
          <p:cNvPr id="12" name="Google Shape;749;p15">
            <a:extLst>
              <a:ext uri="{FF2B5EF4-FFF2-40B4-BE49-F238E27FC236}">
                <a16:creationId xmlns:a16="http://schemas.microsoft.com/office/drawing/2014/main" id="{04E6E5D0-7C59-4DCF-97C1-134F475E5F33}"/>
              </a:ext>
            </a:extLst>
          </p:cNvPr>
          <p:cNvSpPr txBox="1">
            <a:spLocks noGrp="1"/>
          </p:cNvSpPr>
          <p:nvPr>
            <p:ph type="body" idx="1"/>
          </p:nvPr>
        </p:nvSpPr>
        <p:spPr>
          <a:xfrm>
            <a:off x="1313127" y="1659810"/>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1</a:t>
            </a:r>
            <a:endParaRPr dirty="0"/>
          </a:p>
        </p:txBody>
      </p:sp>
      <p:sp>
        <p:nvSpPr>
          <p:cNvPr id="15" name="Google Shape;750;p15">
            <a:extLst>
              <a:ext uri="{FF2B5EF4-FFF2-40B4-BE49-F238E27FC236}">
                <a16:creationId xmlns:a16="http://schemas.microsoft.com/office/drawing/2014/main" id="{B9D21CA9-F845-414A-8E34-D5A15D99E3D2}"/>
              </a:ext>
            </a:extLst>
          </p:cNvPr>
          <p:cNvSpPr txBox="1">
            <a:spLocks noGrp="1"/>
          </p:cNvSpPr>
          <p:nvPr>
            <p:ph type="body" idx="2"/>
          </p:nvPr>
        </p:nvSpPr>
        <p:spPr>
          <a:xfrm>
            <a:off x="3364958" y="764442"/>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kern="1200" dirty="0"/>
              <a:t>What is automation testing?</a:t>
            </a:r>
            <a:endParaRPr kern="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7"/>
          <p:cNvSpPr txBox="1">
            <a:spLocks noGrp="1"/>
          </p:cNvSpPr>
          <p:nvPr>
            <p:ph type="body" idx="1"/>
          </p:nvPr>
        </p:nvSpPr>
        <p:spPr>
          <a:xfrm>
            <a:off x="1313127" y="1659810"/>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2</a:t>
            </a:r>
            <a:endParaRPr dirty="0"/>
          </a:p>
        </p:txBody>
      </p:sp>
      <p:sp>
        <p:nvSpPr>
          <p:cNvPr id="772" name="Google Shape;772;p17"/>
          <p:cNvSpPr txBox="1">
            <a:spLocks noGrp="1"/>
          </p:cNvSpPr>
          <p:nvPr>
            <p:ph type="body" idx="2"/>
          </p:nvPr>
        </p:nvSpPr>
        <p:spPr>
          <a:xfrm>
            <a:off x="3364958" y="79652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kern="1200" dirty="0"/>
              <a:t>Which of the following is NOT a testing tool?</a:t>
            </a:r>
            <a:endParaRPr kern="1200" dirty="0"/>
          </a:p>
        </p:txBody>
      </p:sp>
      <p:sp>
        <p:nvSpPr>
          <p:cNvPr id="773" name="Google Shape;773;p1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dirty="0">
                <a:solidFill>
                  <a:schemeClr val="tx1">
                    <a:lumMod val="75000"/>
                    <a:lumOff val="25000"/>
                  </a:schemeClr>
                </a:solidFill>
              </a:rPr>
              <a:t>Selenium</a:t>
            </a:r>
            <a:endParaRPr sz="2200" dirty="0">
              <a:solidFill>
                <a:schemeClr val="tx1">
                  <a:lumMod val="75000"/>
                  <a:lumOff val="25000"/>
                </a:schemeClr>
              </a:solidFill>
            </a:endParaRPr>
          </a:p>
        </p:txBody>
      </p:sp>
      <p:sp>
        <p:nvSpPr>
          <p:cNvPr id="774" name="Google Shape;774;p1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Nunit</a:t>
            </a:r>
            <a:endParaRPr sz="2200">
              <a:solidFill>
                <a:schemeClr val="tx1">
                  <a:lumMod val="75000"/>
                  <a:lumOff val="25000"/>
                </a:schemeClr>
              </a:solidFill>
            </a:endParaRPr>
          </a:p>
        </p:txBody>
      </p:sp>
      <p:sp>
        <p:nvSpPr>
          <p:cNvPr id="775" name="Google Shape;775;p1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Junit</a:t>
            </a:r>
            <a:endParaRPr sz="2200">
              <a:solidFill>
                <a:schemeClr val="tx1">
                  <a:lumMod val="75000"/>
                  <a:lumOff val="25000"/>
                </a:schemeClr>
              </a:solidFill>
            </a:endParaRPr>
          </a:p>
        </p:txBody>
      </p:sp>
      <p:sp>
        <p:nvSpPr>
          <p:cNvPr id="776" name="Google Shape;776;p1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None of the above</a:t>
            </a:r>
            <a:endParaRPr sz="2200">
              <a:solidFill>
                <a:schemeClr val="tx1">
                  <a:lumMod val="75000"/>
                  <a:lumOff val="25000"/>
                </a:schemeClr>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8"/>
          <p:cNvSpPr txBox="1">
            <a:spLocks noGrp="1"/>
          </p:cNvSpPr>
          <p:nvPr>
            <p:ph type="body" idx="1"/>
          </p:nvPr>
        </p:nvSpPr>
        <p:spPr>
          <a:xfrm>
            <a:off x="1313127" y="1647094"/>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2</a:t>
            </a:r>
            <a:endParaRPr dirty="0">
              <a:solidFill>
                <a:schemeClr val="lt1"/>
              </a:solidFill>
            </a:endParaRPr>
          </a:p>
        </p:txBody>
      </p:sp>
      <p:sp>
        <p:nvSpPr>
          <p:cNvPr id="783" name="Google Shape;783;p18"/>
          <p:cNvSpPr txBox="1">
            <a:spLocks noGrp="1"/>
          </p:cNvSpPr>
          <p:nvPr>
            <p:ph type="body" idx="4"/>
          </p:nvPr>
        </p:nvSpPr>
        <p:spPr>
          <a:xfrm>
            <a:off x="3640916" y="7098414"/>
            <a:ext cx="5178458" cy="469536"/>
          </a:xfrm>
          <a:prstGeom prst="rect">
            <a:avLst/>
          </a:prstGeom>
          <a:noFill/>
          <a:ln>
            <a:noFill/>
          </a:ln>
        </p:spPr>
        <p:txBody>
          <a:bodyPr spcFirstLastPara="1" wrap="square" lIns="91425" tIns="0" rIns="91425" bIns="0" anchor="b" anchorCtr="0">
            <a:noAutofit/>
          </a:bodyPr>
          <a:lstStyle/>
          <a:p>
            <a:pPr marL="50800" indent="0">
              <a:buNone/>
            </a:pPr>
            <a:r>
              <a:rPr lang="en-US" kern="1200" dirty="0">
                <a:solidFill>
                  <a:srgbClr val="EC6B14"/>
                </a:solidFill>
              </a:rPr>
              <a:t>D</a:t>
            </a:r>
            <a:endParaRPr kern="1200" dirty="0">
              <a:solidFill>
                <a:srgbClr val="EC6B14"/>
              </a:solidFill>
            </a:endParaRPr>
          </a:p>
        </p:txBody>
      </p:sp>
      <p:sp>
        <p:nvSpPr>
          <p:cNvPr id="784" name="Google Shape;784;p18"/>
          <p:cNvSpPr txBox="1"/>
          <p:nvPr/>
        </p:nvSpPr>
        <p:spPr>
          <a:xfrm>
            <a:off x="1021771" y="7764699"/>
            <a:ext cx="13717501" cy="4000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SzPts val="2200"/>
              <a:buNone/>
              <a:defRPr sz="2000" b="1" kern="1200">
                <a:solidFill>
                  <a:srgbClr val="3F3F3F"/>
                </a:solidFill>
                <a:latin typeface="Open Sans"/>
                <a:ea typeface="Open Sans"/>
                <a:cs typeface="Open Sans"/>
              </a:defRPr>
            </a:lvl1pPr>
          </a:lstStyle>
          <a:p>
            <a:r>
              <a:rPr lang="en-US" dirty="0">
                <a:sym typeface="Open Sans"/>
              </a:rPr>
              <a:t>Selenium and Junit are used for Java, while </a:t>
            </a:r>
            <a:r>
              <a:rPr lang="en-US" dirty="0" err="1">
                <a:sym typeface="Open Sans"/>
              </a:rPr>
              <a:t>Nunit</a:t>
            </a:r>
            <a:r>
              <a:rPr lang="en-US" dirty="0">
                <a:sym typeface="Open Sans"/>
              </a:rPr>
              <a:t> is used for </a:t>
            </a:r>
            <a:r>
              <a:rPr lang="en-US" dirty="0" err="1">
                <a:sym typeface="Open Sans"/>
              </a:rPr>
              <a:t>.Net</a:t>
            </a:r>
            <a:r>
              <a:rPr lang="en-US" dirty="0">
                <a:sym typeface="Open Sans"/>
              </a:rPr>
              <a:t> testing.</a:t>
            </a:r>
            <a:endParaRPr dirty="0">
              <a:sym typeface="Open Sans"/>
            </a:endParaRPr>
          </a:p>
        </p:txBody>
      </p:sp>
      <p:sp>
        <p:nvSpPr>
          <p:cNvPr id="785" name="Google Shape;785;p1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dirty="0">
                <a:solidFill>
                  <a:schemeClr val="tx1">
                    <a:lumMod val="75000"/>
                    <a:lumOff val="25000"/>
                  </a:schemeClr>
                </a:solidFill>
              </a:rPr>
              <a:t>Selenium</a:t>
            </a:r>
            <a:endParaRPr sz="2200" b="0" dirty="0">
              <a:solidFill>
                <a:schemeClr val="tx1">
                  <a:lumMod val="75000"/>
                  <a:lumOff val="25000"/>
                </a:schemeClr>
              </a:solidFill>
            </a:endParaRPr>
          </a:p>
        </p:txBody>
      </p:sp>
      <p:sp>
        <p:nvSpPr>
          <p:cNvPr id="786" name="Google Shape;786;p1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chemeClr val="tx1">
                    <a:lumMod val="75000"/>
                    <a:lumOff val="25000"/>
                  </a:schemeClr>
                </a:solidFill>
              </a:rPr>
              <a:t>Nunit</a:t>
            </a:r>
            <a:endParaRPr sz="2200" b="0">
              <a:solidFill>
                <a:schemeClr val="tx1">
                  <a:lumMod val="75000"/>
                  <a:lumOff val="25000"/>
                </a:schemeClr>
              </a:solidFill>
            </a:endParaRPr>
          </a:p>
        </p:txBody>
      </p:sp>
      <p:sp>
        <p:nvSpPr>
          <p:cNvPr id="787" name="Google Shape;787;p18"/>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Junit</a:t>
            </a:r>
            <a:endParaRPr sz="2200">
              <a:solidFill>
                <a:schemeClr val="tx1">
                  <a:lumMod val="75000"/>
                  <a:lumOff val="25000"/>
                </a:schemeClr>
              </a:solidFill>
            </a:endParaRPr>
          </a:p>
        </p:txBody>
      </p:sp>
      <p:sp>
        <p:nvSpPr>
          <p:cNvPr id="788" name="Google Shape;788;p18"/>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None of the above</a:t>
            </a:r>
            <a:endParaRPr sz="2200">
              <a:solidFill>
                <a:schemeClr val="tx1">
                  <a:lumMod val="75000"/>
                  <a:lumOff val="25000"/>
                </a:schemeClr>
              </a:solidFill>
            </a:endParaRPr>
          </a:p>
        </p:txBody>
      </p:sp>
      <p:sp>
        <p:nvSpPr>
          <p:cNvPr id="12" name="Google Shape;772;p17">
            <a:extLst>
              <a:ext uri="{FF2B5EF4-FFF2-40B4-BE49-F238E27FC236}">
                <a16:creationId xmlns:a16="http://schemas.microsoft.com/office/drawing/2014/main" id="{EDDCBCBB-A51D-4BCB-AEB7-187FAED6EF16}"/>
              </a:ext>
            </a:extLst>
          </p:cNvPr>
          <p:cNvSpPr txBox="1">
            <a:spLocks noGrp="1"/>
          </p:cNvSpPr>
          <p:nvPr>
            <p:ph type="body" idx="2"/>
          </p:nvPr>
        </p:nvSpPr>
        <p:spPr>
          <a:xfrm>
            <a:off x="3364958" y="79652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kern="1200" dirty="0"/>
              <a:t>Which of the following is NOT a testing tool?</a:t>
            </a:r>
            <a:endParaRPr kern="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90"/>
          <p:cNvSpPr txBox="1">
            <a:spLocks noGrp="1"/>
          </p:cNvSpPr>
          <p:nvPr>
            <p:ph type="body" idx="1"/>
          </p:nvPr>
        </p:nvSpPr>
        <p:spPr>
          <a:xfrm>
            <a:off x="0" y="3773326"/>
            <a:ext cx="16256001" cy="651420"/>
          </a:xfrm>
          <a:prstGeom prst="rect">
            <a:avLst/>
          </a:prstGeom>
          <a:noFill/>
          <a:ln>
            <a:noFill/>
          </a:ln>
        </p:spPr>
        <p:txBody>
          <a:bodyPr spcFirstLastPara="1" wrap="square" lIns="91425" tIns="45700" rIns="91425" bIns="45700" anchor="ctr" anchorCtr="0">
            <a:spAutoFit/>
          </a:bodyPr>
          <a:lstStyle/>
          <a:p>
            <a:pPr marL="0" indent="0">
              <a:lnSpc>
                <a:spcPct val="100000"/>
              </a:lnSpc>
              <a:buNone/>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Jenkins as an Automated Testing Tool</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8"/>
          <p:cNvSpPr txBox="1">
            <a:spLocks noGrp="1"/>
          </p:cNvSpPr>
          <p:nvPr>
            <p:ph type="body" idx="1"/>
          </p:nvPr>
        </p:nvSpPr>
        <p:spPr>
          <a:xfrm>
            <a:off x="1321935" y="1659810"/>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3</a:t>
            </a:r>
            <a:endParaRPr dirty="0"/>
          </a:p>
        </p:txBody>
      </p:sp>
      <p:sp>
        <p:nvSpPr>
          <p:cNvPr id="794" name="Google Shape;794;p108"/>
          <p:cNvSpPr txBox="1">
            <a:spLocks noGrp="1"/>
          </p:cNvSpPr>
          <p:nvPr>
            <p:ph type="body" idx="2"/>
          </p:nvPr>
        </p:nvSpPr>
        <p:spPr>
          <a:xfrm>
            <a:off x="3380999" y="787660"/>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kern="1200" dirty="0"/>
              <a:t>What is Code Coverage?</a:t>
            </a:r>
            <a:endParaRPr kern="1200" dirty="0"/>
          </a:p>
        </p:txBody>
      </p:sp>
      <p:sp>
        <p:nvSpPr>
          <p:cNvPr id="795" name="Google Shape;795;p10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dirty="0">
                <a:solidFill>
                  <a:schemeClr val="tx1">
                    <a:lumMod val="75000"/>
                    <a:lumOff val="25000"/>
                  </a:schemeClr>
                </a:solidFill>
              </a:rPr>
              <a:t>Limiting the test cases</a:t>
            </a:r>
            <a:endParaRPr sz="2200" dirty="0">
              <a:solidFill>
                <a:schemeClr val="tx1">
                  <a:lumMod val="75000"/>
                  <a:lumOff val="25000"/>
                </a:schemeClr>
              </a:solidFill>
            </a:endParaRPr>
          </a:p>
        </p:txBody>
      </p:sp>
      <p:sp>
        <p:nvSpPr>
          <p:cNvPr id="796" name="Google Shape;796;p10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Adding execution constraints in Jenkins</a:t>
            </a:r>
            <a:endParaRPr sz="2200">
              <a:solidFill>
                <a:schemeClr val="tx1">
                  <a:lumMod val="75000"/>
                  <a:lumOff val="25000"/>
                </a:schemeClr>
              </a:solidFill>
            </a:endParaRPr>
          </a:p>
        </p:txBody>
      </p:sp>
      <p:sp>
        <p:nvSpPr>
          <p:cNvPr id="797" name="Google Shape;797;p108"/>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Checking the parts of code executed during the execution of the test cases</a:t>
            </a:r>
            <a:endParaRPr sz="2200">
              <a:solidFill>
                <a:schemeClr val="tx1">
                  <a:lumMod val="75000"/>
                  <a:lumOff val="25000"/>
                </a:schemeClr>
              </a:solidFill>
            </a:endParaRPr>
          </a:p>
        </p:txBody>
      </p:sp>
      <p:sp>
        <p:nvSpPr>
          <p:cNvPr id="798" name="Google Shape;798;p108"/>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None of the above</a:t>
            </a:r>
            <a:endParaRPr sz="2200">
              <a:solidFill>
                <a:schemeClr val="tx1">
                  <a:lumMod val="75000"/>
                  <a:lumOff val="25000"/>
                </a:scheme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5" name="Google Shape;805;p109"/>
          <p:cNvSpPr txBox="1">
            <a:spLocks noGrp="1"/>
          </p:cNvSpPr>
          <p:nvPr>
            <p:ph type="body" idx="4"/>
          </p:nvPr>
        </p:nvSpPr>
        <p:spPr>
          <a:xfrm>
            <a:off x="3648951" y="7098414"/>
            <a:ext cx="12477814" cy="469536"/>
          </a:xfrm>
          <a:prstGeom prst="rect">
            <a:avLst/>
          </a:prstGeom>
          <a:noFill/>
          <a:ln>
            <a:noFill/>
          </a:ln>
        </p:spPr>
        <p:txBody>
          <a:bodyPr spcFirstLastPara="1" wrap="square" lIns="91425" tIns="0" rIns="91425" bIns="0" anchor="b" anchorCtr="0">
            <a:noAutofit/>
          </a:bodyPr>
          <a:lstStyle/>
          <a:p>
            <a:pPr marL="50800" lvl="0" indent="0">
              <a:buNone/>
            </a:pPr>
            <a:r>
              <a:rPr lang="en-US" kern="1200" dirty="0">
                <a:solidFill>
                  <a:srgbClr val="EC6B14"/>
                </a:solidFill>
              </a:rPr>
              <a:t>C</a:t>
            </a:r>
            <a:endParaRPr kern="1200" dirty="0">
              <a:solidFill>
                <a:srgbClr val="EC6B14"/>
              </a:solidFill>
            </a:endParaRPr>
          </a:p>
        </p:txBody>
      </p:sp>
      <p:sp>
        <p:nvSpPr>
          <p:cNvPr id="806" name="Google Shape;806;p109"/>
          <p:cNvSpPr txBox="1"/>
          <p:nvPr/>
        </p:nvSpPr>
        <p:spPr>
          <a:xfrm>
            <a:off x="1053856" y="7764699"/>
            <a:ext cx="13717501"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000" b="1" kern="1200" dirty="0">
                <a:solidFill>
                  <a:srgbClr val="3F3F3F"/>
                </a:solidFill>
                <a:latin typeface="Open Sans"/>
                <a:ea typeface="Open Sans"/>
                <a:cs typeface="Open Sans"/>
                <a:sym typeface="Open Sans"/>
              </a:rPr>
              <a:t>Code coverage provides information on the parts of the code in the application that were executed during the tests.</a:t>
            </a:r>
            <a:endParaRPr sz="2000" b="1" kern="1200" dirty="0">
              <a:solidFill>
                <a:srgbClr val="3F3F3F"/>
              </a:solidFill>
              <a:latin typeface="Open Sans"/>
              <a:ea typeface="Open Sans"/>
              <a:cs typeface="Open Sans"/>
              <a:sym typeface="Open Sans"/>
            </a:endParaRPr>
          </a:p>
        </p:txBody>
      </p:sp>
      <p:sp>
        <p:nvSpPr>
          <p:cNvPr id="807" name="Google Shape;807;p10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dirty="0">
                <a:solidFill>
                  <a:schemeClr val="tx1">
                    <a:lumMod val="75000"/>
                    <a:lumOff val="25000"/>
                  </a:schemeClr>
                </a:solidFill>
              </a:rPr>
              <a:t>Limiting the test cases</a:t>
            </a:r>
            <a:endParaRPr sz="2200" b="0" dirty="0">
              <a:solidFill>
                <a:schemeClr val="tx1">
                  <a:lumMod val="75000"/>
                  <a:lumOff val="25000"/>
                </a:schemeClr>
              </a:solidFill>
            </a:endParaRPr>
          </a:p>
        </p:txBody>
      </p:sp>
      <p:sp>
        <p:nvSpPr>
          <p:cNvPr id="808" name="Google Shape;808;p10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b="0">
                <a:solidFill>
                  <a:schemeClr val="tx1">
                    <a:lumMod val="75000"/>
                    <a:lumOff val="25000"/>
                  </a:schemeClr>
                </a:solidFill>
              </a:rPr>
              <a:t>Adding execution constraints in Jenkins</a:t>
            </a:r>
            <a:endParaRPr b="0">
              <a:solidFill>
                <a:schemeClr val="tx1">
                  <a:lumMod val="75000"/>
                  <a:lumOff val="25000"/>
                </a:schemeClr>
              </a:solidFill>
            </a:endParaRPr>
          </a:p>
        </p:txBody>
      </p:sp>
      <p:sp>
        <p:nvSpPr>
          <p:cNvPr id="809" name="Google Shape;809;p10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Checking the parts of code executed during the execution of the test cases</a:t>
            </a:r>
            <a:endParaRPr sz="2200">
              <a:solidFill>
                <a:schemeClr val="tx1">
                  <a:lumMod val="75000"/>
                  <a:lumOff val="25000"/>
                </a:schemeClr>
              </a:solidFill>
            </a:endParaRPr>
          </a:p>
        </p:txBody>
      </p:sp>
      <p:sp>
        <p:nvSpPr>
          <p:cNvPr id="810" name="Google Shape;810;p10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None of the above</a:t>
            </a:r>
            <a:endParaRPr sz="2200">
              <a:solidFill>
                <a:schemeClr val="tx1">
                  <a:lumMod val="75000"/>
                  <a:lumOff val="25000"/>
                </a:schemeClr>
              </a:solidFill>
            </a:endParaRPr>
          </a:p>
        </p:txBody>
      </p:sp>
      <p:sp>
        <p:nvSpPr>
          <p:cNvPr id="12" name="Google Shape;793;p108">
            <a:extLst>
              <a:ext uri="{FF2B5EF4-FFF2-40B4-BE49-F238E27FC236}">
                <a16:creationId xmlns:a16="http://schemas.microsoft.com/office/drawing/2014/main" id="{FFB033AE-0C59-40C8-B350-E1DF0C97C50A}"/>
              </a:ext>
            </a:extLst>
          </p:cNvPr>
          <p:cNvSpPr txBox="1">
            <a:spLocks noGrp="1"/>
          </p:cNvSpPr>
          <p:nvPr>
            <p:ph type="body" idx="1"/>
          </p:nvPr>
        </p:nvSpPr>
        <p:spPr>
          <a:xfrm>
            <a:off x="1321935" y="1659810"/>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3</a:t>
            </a:r>
            <a:endParaRPr dirty="0"/>
          </a:p>
        </p:txBody>
      </p:sp>
      <p:sp>
        <p:nvSpPr>
          <p:cNvPr id="15" name="Google Shape;794;p108">
            <a:extLst>
              <a:ext uri="{FF2B5EF4-FFF2-40B4-BE49-F238E27FC236}">
                <a16:creationId xmlns:a16="http://schemas.microsoft.com/office/drawing/2014/main" id="{2D093138-E2BE-42B8-A979-DE691229927A}"/>
              </a:ext>
            </a:extLst>
          </p:cNvPr>
          <p:cNvSpPr txBox="1">
            <a:spLocks noGrp="1"/>
          </p:cNvSpPr>
          <p:nvPr>
            <p:ph type="body" idx="2"/>
          </p:nvPr>
        </p:nvSpPr>
        <p:spPr>
          <a:xfrm>
            <a:off x="3380999" y="787660"/>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kern="1200" dirty="0"/>
              <a:t>What is Code Coverage?</a:t>
            </a:r>
            <a:endParaRPr kern="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9"/>
          <p:cNvSpPr txBox="1">
            <a:spLocks noGrp="1"/>
          </p:cNvSpPr>
          <p:nvPr>
            <p:ph type="body" idx="1"/>
          </p:nvPr>
        </p:nvSpPr>
        <p:spPr>
          <a:xfrm>
            <a:off x="1313127" y="1659810"/>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4</a:t>
            </a:r>
            <a:endParaRPr dirty="0"/>
          </a:p>
        </p:txBody>
      </p:sp>
      <p:sp>
        <p:nvSpPr>
          <p:cNvPr id="816" name="Google Shape;816;p19"/>
          <p:cNvSpPr txBox="1">
            <a:spLocks noGrp="1"/>
          </p:cNvSpPr>
          <p:nvPr>
            <p:ph type="body" idx="2"/>
          </p:nvPr>
        </p:nvSpPr>
        <p:spPr>
          <a:xfrm>
            <a:off x="3348915" y="827584"/>
            <a:ext cx="11250641" cy="1424965"/>
          </a:xfrm>
          <a:prstGeom prst="rect">
            <a:avLst/>
          </a:prstGeom>
          <a:noFill/>
          <a:ln>
            <a:noFill/>
          </a:ln>
        </p:spPr>
        <p:txBody>
          <a:bodyPr spcFirstLastPara="1" wrap="square" lIns="91425" tIns="45700" rIns="91425" bIns="45700" anchor="ctr" anchorCtr="0">
            <a:normAutofit/>
          </a:bodyPr>
          <a:lstStyle/>
          <a:p>
            <a:pPr marL="0" indent="0">
              <a:buNone/>
            </a:pPr>
            <a:r>
              <a:rPr lang="en-US" kern="1200" dirty="0"/>
              <a:t>Which of the following tool is better in terms of reporting between clover and </a:t>
            </a:r>
            <a:r>
              <a:rPr lang="en-US" kern="1200" dirty="0" err="1"/>
              <a:t>cobertura</a:t>
            </a:r>
            <a:r>
              <a:rPr lang="en-US" kern="1200" dirty="0"/>
              <a:t>?</a:t>
            </a:r>
            <a:endParaRPr kern="1200" dirty="0"/>
          </a:p>
        </p:txBody>
      </p:sp>
      <p:sp>
        <p:nvSpPr>
          <p:cNvPr id="817" name="Google Shape;817;p1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dirty="0" err="1">
                <a:solidFill>
                  <a:schemeClr val="tx1">
                    <a:lumMod val="75000"/>
                    <a:lumOff val="25000"/>
                  </a:schemeClr>
                </a:solidFill>
              </a:rPr>
              <a:t>Cobertura</a:t>
            </a:r>
            <a:endParaRPr sz="2200" dirty="0">
              <a:solidFill>
                <a:schemeClr val="tx1">
                  <a:lumMod val="75000"/>
                  <a:lumOff val="25000"/>
                </a:schemeClr>
              </a:solidFill>
            </a:endParaRPr>
          </a:p>
        </p:txBody>
      </p:sp>
      <p:sp>
        <p:nvSpPr>
          <p:cNvPr id="818" name="Google Shape;818;p1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Clover</a:t>
            </a:r>
            <a:endParaRPr sz="2200">
              <a:solidFill>
                <a:schemeClr val="tx1">
                  <a:lumMod val="75000"/>
                  <a:lumOff val="25000"/>
                </a:schemeClr>
              </a:solidFill>
            </a:endParaRPr>
          </a:p>
        </p:txBody>
      </p:sp>
      <p:sp>
        <p:nvSpPr>
          <p:cNvPr id="819" name="Google Shape;819;p1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JaCoCo</a:t>
            </a:r>
            <a:endParaRPr sz="2200">
              <a:solidFill>
                <a:schemeClr val="tx1">
                  <a:lumMod val="75000"/>
                  <a:lumOff val="25000"/>
                </a:schemeClr>
              </a:solidFill>
            </a:endParaRPr>
          </a:p>
        </p:txBody>
      </p:sp>
      <p:sp>
        <p:nvSpPr>
          <p:cNvPr id="820" name="Google Shape;820;p1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None of the above</a:t>
            </a:r>
            <a:endParaRPr sz="2200">
              <a:solidFill>
                <a:schemeClr val="tx1">
                  <a:lumMod val="75000"/>
                  <a:lumOff val="25000"/>
                </a:schemeClr>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20"/>
          <p:cNvSpPr txBox="1">
            <a:spLocks noGrp="1"/>
          </p:cNvSpPr>
          <p:nvPr>
            <p:ph type="body" idx="1"/>
          </p:nvPr>
        </p:nvSpPr>
        <p:spPr>
          <a:xfrm>
            <a:off x="1313127" y="1659810"/>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4</a:t>
            </a:r>
            <a:endParaRPr dirty="0">
              <a:solidFill>
                <a:schemeClr val="lt1"/>
              </a:solidFill>
            </a:endParaRPr>
          </a:p>
        </p:txBody>
      </p:sp>
      <p:sp>
        <p:nvSpPr>
          <p:cNvPr id="827" name="Google Shape;827;p20"/>
          <p:cNvSpPr txBox="1">
            <a:spLocks noGrp="1"/>
          </p:cNvSpPr>
          <p:nvPr>
            <p:ph type="body" idx="4"/>
          </p:nvPr>
        </p:nvSpPr>
        <p:spPr>
          <a:xfrm>
            <a:off x="3648399" y="7114456"/>
            <a:ext cx="12477814" cy="469536"/>
          </a:xfrm>
          <a:prstGeom prst="rect">
            <a:avLst/>
          </a:prstGeom>
          <a:noFill/>
          <a:ln>
            <a:noFill/>
          </a:ln>
        </p:spPr>
        <p:txBody>
          <a:bodyPr spcFirstLastPara="1" wrap="square" lIns="91425" tIns="0" rIns="91425" bIns="0" anchor="b" anchorCtr="0">
            <a:noAutofit/>
          </a:bodyPr>
          <a:lstStyle/>
          <a:p>
            <a:pPr marL="50800" indent="0">
              <a:buNone/>
            </a:pPr>
            <a:r>
              <a:rPr lang="en-US" kern="1200" dirty="0">
                <a:solidFill>
                  <a:srgbClr val="EC6B14"/>
                </a:solidFill>
              </a:rPr>
              <a:t>B</a:t>
            </a:r>
            <a:endParaRPr kern="1200" dirty="0">
              <a:solidFill>
                <a:srgbClr val="EC6B14"/>
              </a:solidFill>
            </a:endParaRPr>
          </a:p>
        </p:txBody>
      </p:sp>
      <p:sp>
        <p:nvSpPr>
          <p:cNvPr id="828" name="Google Shape;828;p20"/>
          <p:cNvSpPr txBox="1"/>
          <p:nvPr/>
        </p:nvSpPr>
        <p:spPr>
          <a:xfrm>
            <a:off x="1005729" y="7764698"/>
            <a:ext cx="13717501" cy="400069"/>
          </a:xfrm>
          <a:prstGeom prst="rect">
            <a:avLst/>
          </a:prstGeom>
          <a:noFill/>
          <a:ln>
            <a:noFill/>
          </a:ln>
        </p:spPr>
        <p:txBody>
          <a:bodyPr spcFirstLastPara="1" wrap="square" lIns="91425" tIns="45700" rIns="91425" bIns="45700" anchor="t" anchorCtr="0">
            <a:spAutoFit/>
          </a:bodyPr>
          <a:lstStyle/>
          <a:p>
            <a:pPr>
              <a:buSzPts val="2200"/>
            </a:pPr>
            <a:r>
              <a:rPr lang="en-US" sz="2000" b="1" kern="1200" dirty="0">
                <a:solidFill>
                  <a:srgbClr val="3F3F3F"/>
                </a:solidFill>
                <a:latin typeface="Open Sans"/>
                <a:ea typeface="Open Sans"/>
                <a:cs typeface="Open Sans"/>
                <a:sym typeface="Open Sans"/>
              </a:rPr>
              <a:t>Clover is more efficient in generating code coverage reports than </a:t>
            </a:r>
            <a:r>
              <a:rPr lang="en-US" sz="2000" b="1" kern="1200" dirty="0" err="1">
                <a:solidFill>
                  <a:srgbClr val="3F3F3F"/>
                </a:solidFill>
                <a:latin typeface="Open Sans"/>
                <a:ea typeface="Open Sans"/>
                <a:cs typeface="Open Sans"/>
                <a:sym typeface="Open Sans"/>
              </a:rPr>
              <a:t>Cobertura</a:t>
            </a:r>
            <a:r>
              <a:rPr lang="en-US" sz="2000" b="1" kern="1200" dirty="0">
                <a:solidFill>
                  <a:srgbClr val="3F3F3F"/>
                </a:solidFill>
                <a:latin typeface="Open Sans"/>
                <a:ea typeface="Open Sans"/>
                <a:cs typeface="Open Sans"/>
                <a:sym typeface="Open Sans"/>
              </a:rPr>
              <a:t>.</a:t>
            </a:r>
            <a:endParaRPr sz="2000" b="1" kern="1200" dirty="0">
              <a:solidFill>
                <a:srgbClr val="3F3F3F"/>
              </a:solidFill>
              <a:latin typeface="Open Sans"/>
              <a:ea typeface="Open Sans"/>
              <a:cs typeface="Open Sans"/>
              <a:sym typeface="Open Sans"/>
            </a:endParaRPr>
          </a:p>
        </p:txBody>
      </p:sp>
      <p:sp>
        <p:nvSpPr>
          <p:cNvPr id="829" name="Google Shape;829;p2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dirty="0" err="1">
                <a:solidFill>
                  <a:schemeClr val="tx1">
                    <a:lumMod val="75000"/>
                    <a:lumOff val="25000"/>
                  </a:schemeClr>
                </a:solidFill>
              </a:rPr>
              <a:t>Cobertura</a:t>
            </a:r>
            <a:endParaRPr sz="2200" b="0" dirty="0">
              <a:solidFill>
                <a:schemeClr val="tx1">
                  <a:lumMod val="75000"/>
                  <a:lumOff val="25000"/>
                </a:schemeClr>
              </a:solidFill>
            </a:endParaRPr>
          </a:p>
        </p:txBody>
      </p:sp>
      <p:sp>
        <p:nvSpPr>
          <p:cNvPr id="830" name="Google Shape;830;p2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chemeClr val="tx1">
                    <a:lumMod val="75000"/>
                    <a:lumOff val="25000"/>
                  </a:schemeClr>
                </a:solidFill>
              </a:rPr>
              <a:t>Clover</a:t>
            </a:r>
            <a:endParaRPr sz="2200" b="0">
              <a:solidFill>
                <a:schemeClr val="tx1">
                  <a:lumMod val="75000"/>
                  <a:lumOff val="25000"/>
                </a:schemeClr>
              </a:solidFill>
            </a:endParaRPr>
          </a:p>
        </p:txBody>
      </p:sp>
      <p:sp>
        <p:nvSpPr>
          <p:cNvPr id="831" name="Google Shape;831;p2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JaCoCo</a:t>
            </a:r>
            <a:endParaRPr sz="2200">
              <a:solidFill>
                <a:schemeClr val="tx1">
                  <a:lumMod val="75000"/>
                  <a:lumOff val="25000"/>
                </a:schemeClr>
              </a:solidFill>
            </a:endParaRPr>
          </a:p>
        </p:txBody>
      </p:sp>
      <p:sp>
        <p:nvSpPr>
          <p:cNvPr id="832" name="Google Shape;832;p2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None of the above</a:t>
            </a:r>
            <a:endParaRPr sz="2200">
              <a:solidFill>
                <a:schemeClr val="tx1">
                  <a:lumMod val="75000"/>
                  <a:lumOff val="25000"/>
                </a:schemeClr>
              </a:solidFill>
            </a:endParaRPr>
          </a:p>
        </p:txBody>
      </p:sp>
      <p:sp>
        <p:nvSpPr>
          <p:cNvPr id="12" name="Google Shape;816;p19">
            <a:extLst>
              <a:ext uri="{FF2B5EF4-FFF2-40B4-BE49-F238E27FC236}">
                <a16:creationId xmlns:a16="http://schemas.microsoft.com/office/drawing/2014/main" id="{F27CBCC9-A644-463D-9569-A74D768D0AE8}"/>
              </a:ext>
            </a:extLst>
          </p:cNvPr>
          <p:cNvSpPr txBox="1">
            <a:spLocks noGrp="1"/>
          </p:cNvSpPr>
          <p:nvPr>
            <p:ph type="body" idx="2"/>
          </p:nvPr>
        </p:nvSpPr>
        <p:spPr>
          <a:xfrm>
            <a:off x="3348915" y="827584"/>
            <a:ext cx="11250641" cy="1424965"/>
          </a:xfrm>
          <a:prstGeom prst="rect">
            <a:avLst/>
          </a:prstGeom>
          <a:noFill/>
          <a:ln>
            <a:noFill/>
          </a:ln>
        </p:spPr>
        <p:txBody>
          <a:bodyPr spcFirstLastPara="1" wrap="square" lIns="91425" tIns="45700" rIns="91425" bIns="45700" anchor="ctr" anchorCtr="0">
            <a:normAutofit/>
          </a:bodyPr>
          <a:lstStyle/>
          <a:p>
            <a:pPr marL="0" indent="0">
              <a:buNone/>
            </a:pPr>
            <a:r>
              <a:rPr lang="en-US" kern="1200" dirty="0"/>
              <a:t>Which of the following tool is better in terms of reporting between clover and </a:t>
            </a:r>
            <a:r>
              <a:rPr lang="en-US" kern="1200" dirty="0" err="1"/>
              <a:t>cobertura</a:t>
            </a:r>
            <a:r>
              <a:rPr lang="en-US" kern="1200" dirty="0"/>
              <a:t>?</a:t>
            </a:r>
            <a:endParaRPr kern="1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21"/>
          <p:cNvSpPr txBox="1">
            <a:spLocks noGrp="1"/>
          </p:cNvSpPr>
          <p:nvPr>
            <p:ph type="body" idx="1"/>
          </p:nvPr>
        </p:nvSpPr>
        <p:spPr>
          <a:xfrm>
            <a:off x="1313127" y="1659810"/>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5</a:t>
            </a:r>
            <a:endParaRPr dirty="0"/>
          </a:p>
        </p:txBody>
      </p:sp>
      <p:sp>
        <p:nvSpPr>
          <p:cNvPr id="838" name="Google Shape;838;p21"/>
          <p:cNvSpPr txBox="1">
            <a:spLocks noGrp="1"/>
          </p:cNvSpPr>
          <p:nvPr>
            <p:ph type="body" idx="2"/>
          </p:nvPr>
        </p:nvSpPr>
        <p:spPr>
          <a:xfrm>
            <a:off x="3381000" y="796527"/>
            <a:ext cx="11561874" cy="1424965"/>
          </a:xfrm>
          <a:prstGeom prst="rect">
            <a:avLst/>
          </a:prstGeom>
          <a:noFill/>
          <a:ln>
            <a:noFill/>
          </a:ln>
        </p:spPr>
        <p:txBody>
          <a:bodyPr spcFirstLastPara="1" wrap="square" lIns="91425" tIns="45700" rIns="91425" bIns="45700" anchor="ctr" anchorCtr="0">
            <a:normAutofit/>
          </a:bodyPr>
          <a:lstStyle/>
          <a:p>
            <a:pPr marL="0" lvl="0" indent="0">
              <a:buNone/>
            </a:pPr>
            <a:r>
              <a:rPr lang="en-US" kern="1200" dirty="0"/>
              <a:t>During an execution, which of the following annotations is used to ignore a test?</a:t>
            </a:r>
            <a:endParaRPr kern="1200" dirty="0"/>
          </a:p>
        </p:txBody>
      </p:sp>
      <p:sp>
        <p:nvSpPr>
          <p:cNvPr id="839" name="Google Shape;839;p2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dirty="0">
                <a:solidFill>
                  <a:schemeClr val="tx1">
                    <a:lumMod val="75000"/>
                    <a:lumOff val="25000"/>
                  </a:schemeClr>
                </a:solidFill>
              </a:rPr>
              <a:t>@nonexecutable</a:t>
            </a:r>
            <a:endParaRPr sz="2200" dirty="0">
              <a:solidFill>
                <a:schemeClr val="tx1">
                  <a:lumMod val="75000"/>
                  <a:lumOff val="25000"/>
                </a:schemeClr>
              </a:solidFill>
            </a:endParaRPr>
          </a:p>
        </p:txBody>
      </p:sp>
      <p:sp>
        <p:nvSpPr>
          <p:cNvPr id="840" name="Google Shape;840;p2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@ignore</a:t>
            </a:r>
            <a:endParaRPr sz="2200">
              <a:solidFill>
                <a:schemeClr val="tx1">
                  <a:lumMod val="75000"/>
                  <a:lumOff val="25000"/>
                </a:schemeClr>
              </a:solidFill>
            </a:endParaRPr>
          </a:p>
        </p:txBody>
      </p:sp>
      <p:sp>
        <p:nvSpPr>
          <p:cNvPr id="841" name="Google Shape;841;p2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@notatest</a:t>
            </a:r>
            <a:endParaRPr sz="2200">
              <a:solidFill>
                <a:schemeClr val="tx1">
                  <a:lumMod val="75000"/>
                  <a:lumOff val="25000"/>
                </a:schemeClr>
              </a:solidFill>
            </a:endParaRPr>
          </a:p>
        </p:txBody>
      </p:sp>
      <p:sp>
        <p:nvSpPr>
          <p:cNvPr id="842" name="Google Shape;842;p2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@untest</a:t>
            </a:r>
            <a:endParaRPr sz="2200">
              <a:solidFill>
                <a:schemeClr val="tx1">
                  <a:lumMod val="75000"/>
                  <a:lumOff val="2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22"/>
          <p:cNvSpPr txBox="1">
            <a:spLocks noGrp="1"/>
          </p:cNvSpPr>
          <p:nvPr>
            <p:ph type="body" idx="1"/>
          </p:nvPr>
        </p:nvSpPr>
        <p:spPr>
          <a:xfrm>
            <a:off x="1313127" y="1659810"/>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5</a:t>
            </a:r>
            <a:endParaRPr dirty="0">
              <a:solidFill>
                <a:schemeClr val="lt1"/>
              </a:solidFill>
            </a:endParaRPr>
          </a:p>
        </p:txBody>
      </p:sp>
      <p:sp>
        <p:nvSpPr>
          <p:cNvPr id="849" name="Google Shape;849;p22"/>
          <p:cNvSpPr txBox="1">
            <a:spLocks noGrp="1"/>
          </p:cNvSpPr>
          <p:nvPr>
            <p:ph type="body" idx="4"/>
          </p:nvPr>
        </p:nvSpPr>
        <p:spPr>
          <a:xfrm>
            <a:off x="3644644" y="7110758"/>
            <a:ext cx="12477814" cy="469536"/>
          </a:xfrm>
          <a:prstGeom prst="rect">
            <a:avLst/>
          </a:prstGeom>
          <a:noFill/>
          <a:ln>
            <a:noFill/>
          </a:ln>
        </p:spPr>
        <p:txBody>
          <a:bodyPr spcFirstLastPara="1" wrap="square" lIns="91425" tIns="0" rIns="91425" bIns="0" anchor="b" anchorCtr="0">
            <a:noAutofit/>
          </a:bodyPr>
          <a:lstStyle/>
          <a:p>
            <a:pPr marL="50800" lvl="0" indent="0">
              <a:buNone/>
            </a:pPr>
            <a:r>
              <a:rPr lang="en-US" kern="1200" dirty="0">
                <a:solidFill>
                  <a:srgbClr val="EC6B14"/>
                </a:solidFill>
              </a:rPr>
              <a:t>B</a:t>
            </a:r>
            <a:endParaRPr kern="1200" dirty="0">
              <a:solidFill>
                <a:srgbClr val="EC6B14"/>
              </a:solidFill>
            </a:endParaRPr>
          </a:p>
        </p:txBody>
      </p:sp>
      <p:sp>
        <p:nvSpPr>
          <p:cNvPr id="850" name="Google Shape;850;p22"/>
          <p:cNvSpPr txBox="1"/>
          <p:nvPr/>
        </p:nvSpPr>
        <p:spPr>
          <a:xfrm>
            <a:off x="1005730" y="7748656"/>
            <a:ext cx="13717501" cy="400069"/>
          </a:xfrm>
          <a:prstGeom prst="rect">
            <a:avLst/>
          </a:prstGeom>
          <a:noFill/>
          <a:ln>
            <a:noFill/>
          </a:ln>
        </p:spPr>
        <p:txBody>
          <a:bodyPr spcFirstLastPara="1" wrap="square" lIns="91425" tIns="45700" rIns="91425" bIns="45700" anchor="t" anchorCtr="0">
            <a:spAutoFit/>
          </a:bodyPr>
          <a:lstStyle/>
          <a:p>
            <a:pPr marL="0" lvl="0" indent="0">
              <a:buSzPts val="2200"/>
              <a:buFont typeface="Arial"/>
              <a:buNone/>
            </a:pPr>
            <a:r>
              <a:rPr lang="en-US" sz="2000" b="1" kern="1200" dirty="0">
                <a:solidFill>
                  <a:srgbClr val="3F3F3F"/>
                </a:solidFill>
                <a:latin typeface="Open Sans"/>
                <a:ea typeface="Open Sans"/>
                <a:cs typeface="Open Sans"/>
                <a:sym typeface="Open Sans"/>
              </a:rPr>
              <a:t>@ignore is the annotation used to ignore test while executing the application.</a:t>
            </a:r>
            <a:endParaRPr sz="2000" b="1" kern="1200" dirty="0">
              <a:solidFill>
                <a:srgbClr val="3F3F3F"/>
              </a:solidFill>
              <a:latin typeface="Open Sans"/>
              <a:ea typeface="Open Sans"/>
              <a:cs typeface="Open Sans"/>
              <a:sym typeface="Open Sans"/>
            </a:endParaRPr>
          </a:p>
        </p:txBody>
      </p:sp>
      <p:sp>
        <p:nvSpPr>
          <p:cNvPr id="851" name="Google Shape;851;p2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dirty="0">
                <a:solidFill>
                  <a:schemeClr val="tx1">
                    <a:lumMod val="75000"/>
                    <a:lumOff val="25000"/>
                  </a:schemeClr>
                </a:solidFill>
              </a:rPr>
              <a:t>@nonexecutable</a:t>
            </a:r>
            <a:endParaRPr sz="2200" b="0" dirty="0">
              <a:solidFill>
                <a:schemeClr val="tx1">
                  <a:lumMod val="75000"/>
                  <a:lumOff val="25000"/>
                </a:schemeClr>
              </a:solidFill>
            </a:endParaRPr>
          </a:p>
        </p:txBody>
      </p:sp>
      <p:sp>
        <p:nvSpPr>
          <p:cNvPr id="852" name="Google Shape;852;p2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chemeClr val="tx1">
                    <a:lumMod val="75000"/>
                    <a:lumOff val="25000"/>
                  </a:schemeClr>
                </a:solidFill>
              </a:rPr>
              <a:t>@ignore</a:t>
            </a:r>
            <a:endParaRPr sz="2200" b="0">
              <a:solidFill>
                <a:schemeClr val="tx1">
                  <a:lumMod val="75000"/>
                  <a:lumOff val="25000"/>
                </a:schemeClr>
              </a:solidFill>
            </a:endParaRPr>
          </a:p>
        </p:txBody>
      </p:sp>
      <p:sp>
        <p:nvSpPr>
          <p:cNvPr id="853" name="Google Shape;853;p22"/>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@notatest</a:t>
            </a:r>
            <a:endParaRPr sz="2200">
              <a:solidFill>
                <a:schemeClr val="tx1">
                  <a:lumMod val="75000"/>
                  <a:lumOff val="25000"/>
                </a:schemeClr>
              </a:solidFill>
            </a:endParaRPr>
          </a:p>
        </p:txBody>
      </p:sp>
      <p:sp>
        <p:nvSpPr>
          <p:cNvPr id="854" name="Google Shape;854;p22"/>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chemeClr val="tx1">
                    <a:lumMod val="75000"/>
                    <a:lumOff val="25000"/>
                  </a:schemeClr>
                </a:solidFill>
              </a:rPr>
              <a:t>@untest</a:t>
            </a:r>
            <a:endParaRPr sz="2200">
              <a:solidFill>
                <a:schemeClr val="tx1">
                  <a:lumMod val="75000"/>
                  <a:lumOff val="25000"/>
                </a:schemeClr>
              </a:solidFill>
            </a:endParaRPr>
          </a:p>
        </p:txBody>
      </p:sp>
      <p:sp>
        <p:nvSpPr>
          <p:cNvPr id="12" name="Google Shape;838;p21">
            <a:extLst>
              <a:ext uri="{FF2B5EF4-FFF2-40B4-BE49-F238E27FC236}">
                <a16:creationId xmlns:a16="http://schemas.microsoft.com/office/drawing/2014/main" id="{BB8238F7-87DA-40B1-B15B-97B3961DDC56}"/>
              </a:ext>
            </a:extLst>
          </p:cNvPr>
          <p:cNvSpPr txBox="1">
            <a:spLocks noGrp="1"/>
          </p:cNvSpPr>
          <p:nvPr>
            <p:ph type="body" idx="2"/>
          </p:nvPr>
        </p:nvSpPr>
        <p:spPr>
          <a:xfrm>
            <a:off x="3381000" y="796527"/>
            <a:ext cx="11561874" cy="1424965"/>
          </a:xfrm>
          <a:prstGeom prst="rect">
            <a:avLst/>
          </a:prstGeom>
          <a:noFill/>
          <a:ln>
            <a:noFill/>
          </a:ln>
        </p:spPr>
        <p:txBody>
          <a:bodyPr spcFirstLastPara="1" wrap="square" lIns="91425" tIns="45700" rIns="91425" bIns="45700" anchor="ctr" anchorCtr="0">
            <a:normAutofit/>
          </a:bodyPr>
          <a:lstStyle/>
          <a:p>
            <a:pPr marL="0" lvl="0" indent="0">
              <a:buNone/>
            </a:pPr>
            <a:r>
              <a:rPr lang="en-US" kern="1200" dirty="0"/>
              <a:t>During an execution, which of the following annotations is used to ignore a test?</a:t>
            </a:r>
            <a:endParaRPr kern="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1" name="Google Shape;861;p66"/>
          <p:cNvSpPr txBox="1">
            <a:spLocks noGrp="1"/>
          </p:cNvSpPr>
          <p:nvPr>
            <p:ph type="title"/>
          </p:nvPr>
        </p:nvSpPr>
        <p:spPr>
          <a:xfrm>
            <a:off x="4430110" y="594587"/>
            <a:ext cx="11225049"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dirty="0">
                <a:solidFill>
                  <a:schemeClr val="tx1">
                    <a:lumMod val="75000"/>
                    <a:lumOff val="25000"/>
                  </a:schemeClr>
                </a:solidFill>
              </a:rPr>
              <a:t>Testing Code Coverage</a:t>
            </a:r>
            <a:endParaRPr dirty="0">
              <a:solidFill>
                <a:schemeClr val="tx1">
                  <a:lumMod val="75000"/>
                  <a:lumOff val="25000"/>
                </a:schemeClr>
              </a:solidFill>
            </a:endParaRPr>
          </a:p>
        </p:txBody>
      </p:sp>
      <p:sp>
        <p:nvSpPr>
          <p:cNvPr id="862" name="Google Shape;862;p66"/>
          <p:cNvSpPr txBox="1">
            <a:spLocks noGrp="1"/>
          </p:cNvSpPr>
          <p:nvPr>
            <p:ph type="body" idx="1"/>
          </p:nvPr>
        </p:nvSpPr>
        <p:spPr>
          <a:xfrm>
            <a:off x="4892058" y="1659003"/>
            <a:ext cx="10364733" cy="5527418"/>
          </a:xfrm>
          <a:prstGeom prst="rect">
            <a:avLst/>
          </a:prstGeom>
          <a:noFill/>
          <a:ln>
            <a:noFill/>
          </a:ln>
        </p:spPr>
        <p:txBody>
          <a:bodyPr spcFirstLastPara="1" wrap="square" lIns="91425" tIns="0" rIns="91425" bIns="0" anchor="t" anchorCtr="0">
            <a:normAutofit/>
          </a:bodyPr>
          <a:lstStyle/>
          <a:p>
            <a:pPr marL="0" indent="0">
              <a:lnSpc>
                <a:spcPct val="97000"/>
              </a:lnSpc>
              <a:spcBef>
                <a:spcPts val="0"/>
              </a:spcBef>
              <a:buSzPts val="2200"/>
              <a:buNone/>
            </a:pPr>
            <a:r>
              <a:rPr lang="en-US" dirty="0">
                <a:solidFill>
                  <a:srgbClr val="3F3F3F"/>
                </a:solidFill>
                <a:latin typeface="Open Sans SemiBold"/>
                <a:ea typeface="Open Sans SemiBold"/>
                <a:cs typeface="Open Sans SemiBold"/>
              </a:rPr>
              <a:t>Problem Statement: </a:t>
            </a:r>
          </a:p>
          <a:p>
            <a:pPr marL="0" indent="0">
              <a:lnSpc>
                <a:spcPct val="97000"/>
              </a:lnSpc>
              <a:spcBef>
                <a:spcPts val="0"/>
              </a:spcBef>
              <a:buSzPts val="2200"/>
              <a:buNone/>
            </a:pPr>
            <a:endParaRPr sz="2100" b="1"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0" indent="0">
              <a:lnSpc>
                <a:spcPct val="107000"/>
              </a:lnSpc>
              <a:spcBef>
                <a:spcPts val="0"/>
              </a:spcBef>
              <a:buSzPts val="1100"/>
              <a:buNone/>
            </a:pPr>
            <a:r>
              <a:rPr lang="en-US" dirty="0">
                <a:solidFill>
                  <a:srgbClr val="3F3F3F"/>
                </a:solidFill>
              </a:rPr>
              <a:t>You’re a DevOps engineer at </a:t>
            </a:r>
            <a:r>
              <a:rPr lang="en-US" dirty="0" err="1">
                <a:solidFill>
                  <a:srgbClr val="3F3F3F"/>
                </a:solidFill>
              </a:rPr>
              <a:t>HungryHippo</a:t>
            </a:r>
            <a:r>
              <a:rPr lang="en-US" dirty="0">
                <a:solidFill>
                  <a:srgbClr val="3F3F3F"/>
                </a:solidFill>
              </a:rPr>
              <a:t>, a web- and mobile-based app development company that helps users order food from various restaurants in their cities. The company is trying to analyze the review sentiments and classify the reviews accordingly. The backend developers are developing a project that will extract words from reviews and analyze it to identify the sentiment. You are required to develop a microservice that counts the words in a given review and design a full Jenkins pipeline to compile a Spring Boot  application with Maven, test with JUnit, and evaluate the code coverage using </a:t>
            </a:r>
            <a:r>
              <a:rPr lang="en-US" dirty="0" err="1">
                <a:solidFill>
                  <a:srgbClr val="3F3F3F"/>
                </a:solidFill>
              </a:rPr>
              <a:t>JaCoCo</a:t>
            </a:r>
            <a:r>
              <a:rPr lang="en-US" dirty="0">
                <a:solidFill>
                  <a:srgbClr val="3F3F3F"/>
                </a:solidFill>
              </a:rPr>
              <a:t>. Your pipeline has to compile this code, run a unit test, evaluate the code coverage, and publish the results. The pipeline is expected to scale and run seamlessly as more microservices are added to the project. The pipeline should be defined as a </a:t>
            </a:r>
            <a:r>
              <a:rPr lang="en-US" dirty="0" err="1">
                <a:solidFill>
                  <a:srgbClr val="3F3F3F"/>
                </a:solidFill>
              </a:rPr>
              <a:t>Jenkinsfile</a:t>
            </a:r>
            <a:r>
              <a:rPr lang="en-US" dirty="0">
                <a:solidFill>
                  <a:srgbClr val="3F3F3F"/>
                </a:solidFill>
              </a:rPr>
              <a:t> and be committed to the SCM.</a:t>
            </a:r>
            <a:endParaRPr dirty="0">
              <a:solidFill>
                <a:srgbClr val="3F3F3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9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dirty="0"/>
              <a:t>What Is Automated Testing?</a:t>
            </a:r>
            <a:endParaRPr dirty="0"/>
          </a:p>
        </p:txBody>
      </p:sp>
      <p:sp>
        <p:nvSpPr>
          <p:cNvPr id="411" name="Google Shape;411;p91"/>
          <p:cNvSpPr/>
          <p:nvPr/>
        </p:nvSpPr>
        <p:spPr>
          <a:xfrm>
            <a:off x="1287625" y="1156643"/>
            <a:ext cx="1403324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Test automation is the use of software to control the execution of tests and the comparison of actual and predicted outcomes.</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412" name="Google Shape;412;p91" descr="Image result for automation testing png"/>
          <p:cNvPicPr preferRelativeResize="0"/>
          <p:nvPr/>
        </p:nvPicPr>
        <p:blipFill rotWithShape="1">
          <a:blip r:embed="rId3">
            <a:alphaModFix/>
          </a:blip>
          <a:srcRect/>
          <a:stretch/>
        </p:blipFill>
        <p:spPr>
          <a:xfrm>
            <a:off x="9660123" y="2899956"/>
            <a:ext cx="5991968" cy="3995570"/>
          </a:xfrm>
          <a:prstGeom prst="rect">
            <a:avLst/>
          </a:prstGeom>
          <a:noFill/>
          <a:ln>
            <a:noFill/>
          </a:ln>
        </p:spPr>
      </p:pic>
      <p:sp>
        <p:nvSpPr>
          <p:cNvPr id="413" name="Google Shape;413;p91"/>
          <p:cNvSpPr/>
          <p:nvPr/>
        </p:nvSpPr>
        <p:spPr>
          <a:xfrm>
            <a:off x="1437530" y="3015889"/>
            <a:ext cx="8128000" cy="4493538"/>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One of the most efficient ways to perform automated testing is to write test scripts first using approach techniques, like Test-Driven Development (TDD) or Behavior-Driven Development (BDD).</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highlight>
                  <a:srgbClr val="FFFFFF"/>
                </a:highlight>
                <a:latin typeface="Open Sans"/>
                <a:ea typeface="Open Sans"/>
                <a:cs typeface="Open Sans"/>
                <a:sym typeface="Open Sans"/>
              </a:rPr>
              <a:t>BDD </a:t>
            </a:r>
            <a:r>
              <a:rPr lang="en-US" sz="2200" b="0" i="0" u="none" strike="noStrike" cap="none" dirty="0" err="1">
                <a:solidFill>
                  <a:schemeClr val="tx1">
                    <a:lumMod val="75000"/>
                    <a:lumOff val="25000"/>
                  </a:schemeClr>
                </a:solidFill>
                <a:highlight>
                  <a:srgbClr val="FFFFFF"/>
                </a:highlight>
                <a:latin typeface="Open Sans"/>
                <a:ea typeface="Open Sans"/>
                <a:cs typeface="Open Sans"/>
                <a:sym typeface="Open Sans"/>
              </a:rPr>
              <a:t>framework,Cucumber</a:t>
            </a:r>
            <a:r>
              <a:rPr lang="en-US" sz="2200" b="0" i="0" u="none" strike="noStrike" cap="none" dirty="0">
                <a:solidFill>
                  <a:schemeClr val="tx1">
                    <a:lumMod val="75000"/>
                    <a:lumOff val="25000"/>
                  </a:schemeClr>
                </a:solidFill>
                <a:highlight>
                  <a:srgbClr val="FFFFFF"/>
                </a:highlight>
                <a:latin typeface="Open Sans"/>
                <a:ea typeface="Open Sans"/>
                <a:cs typeface="Open Sans"/>
                <a:sym typeface="Open Sans"/>
              </a:rPr>
              <a:t>, presents acceptance test in such a way that testers, product owners, and end users easily understand.</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highlight>
                  <a:srgbClr val="FFFFFF"/>
                </a:highlight>
                <a:latin typeface="Open Sans"/>
                <a:ea typeface="Open Sans"/>
                <a:cs typeface="Open Sans"/>
                <a:sym typeface="Open Sans"/>
              </a:rPr>
              <a:t>During the test phase, Jenkins plays a major role in the Agile project.. It provides various plugins for different testing tools to integrate and automate tests during builds before deployment.</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7" name="Google Shape;39;p26">
            <a:extLst>
              <a:ext uri="{FF2B5EF4-FFF2-40B4-BE49-F238E27FC236}">
                <a16:creationId xmlns:a16="http://schemas.microsoft.com/office/drawing/2014/main" id="{3401A18D-013B-4F31-B134-0F0F3AB7898D}"/>
              </a:ext>
            </a:extLst>
          </p:cNvPr>
          <p:cNvPicPr preferRelativeResize="0"/>
          <p:nvPr/>
        </p:nvPicPr>
        <p:blipFill rotWithShape="1">
          <a:blip r:embed="rId4">
            <a:alphaModFix/>
          </a:blip>
          <a:srcRect t="6807" b="6798"/>
          <a:stretch/>
        </p:blipFill>
        <p:spPr>
          <a:xfrm>
            <a:off x="4070388" y="797822"/>
            <a:ext cx="8304413" cy="101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9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Testing Tools</a:t>
            </a:r>
            <a:endParaRPr/>
          </a:p>
        </p:txBody>
      </p:sp>
      <p:sp>
        <p:nvSpPr>
          <p:cNvPr id="421" name="Google Shape;421;p92"/>
          <p:cNvSpPr/>
          <p:nvPr/>
        </p:nvSpPr>
        <p:spPr>
          <a:xfrm>
            <a:off x="2645747" y="1210945"/>
            <a:ext cx="1095828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There are many unit testing tools with the xUnit family for various languages, like Java, C#, C, or C++. </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22" name="Google Shape;422;p92"/>
          <p:cNvSpPr/>
          <p:nvPr/>
        </p:nvSpPr>
        <p:spPr>
          <a:xfrm>
            <a:off x="1246155" y="3311175"/>
            <a:ext cx="8128000" cy="3139321"/>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JUnit is considered as a standard testing tool for unit tests of Java, although TestNG is another popular Java unit testing framework.</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err="1">
                <a:solidFill>
                  <a:schemeClr val="tx1">
                    <a:lumMod val="75000"/>
                    <a:lumOff val="25000"/>
                  </a:schemeClr>
                </a:solidFill>
                <a:latin typeface="Open Sans"/>
                <a:ea typeface="Open Sans"/>
                <a:cs typeface="Open Sans"/>
                <a:sym typeface="Open Sans"/>
              </a:rPr>
              <a:t>NUnit</a:t>
            </a:r>
            <a:r>
              <a:rPr lang="en-US" sz="2200" b="0" i="0" u="none" strike="noStrike" cap="none" dirty="0">
                <a:solidFill>
                  <a:schemeClr val="tx1">
                    <a:lumMod val="75000"/>
                    <a:lumOff val="25000"/>
                  </a:schemeClr>
                </a:solidFill>
                <a:latin typeface="Open Sans"/>
                <a:ea typeface="Open Sans"/>
                <a:cs typeface="Open Sans"/>
                <a:sym typeface="Open Sans"/>
              </a:rPr>
              <a:t> is a testing framework that proposes similar operations like Junit.</a:t>
            </a:r>
            <a:endParaRPr sz="1400" b="0" i="0" u="none" strike="noStrike" cap="none" dirty="0">
              <a:solidFill>
                <a:schemeClr val="tx1">
                  <a:lumMod val="75000"/>
                  <a:lumOff val="25000"/>
                </a:schemeClr>
              </a:solidFill>
              <a:sym typeface="Arial"/>
            </a:endParaRPr>
          </a:p>
          <a:p>
            <a:pPr marL="457200" marR="0" lvl="0" indent="-4572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For C/C++, there is </a:t>
            </a:r>
            <a:r>
              <a:rPr lang="en-US" sz="2200" b="0" i="0" u="none" strike="noStrike" cap="none" dirty="0" err="1">
                <a:solidFill>
                  <a:schemeClr val="tx1">
                    <a:lumMod val="75000"/>
                    <a:lumOff val="25000"/>
                  </a:schemeClr>
                </a:solidFill>
                <a:latin typeface="Open Sans"/>
                <a:ea typeface="Open Sans"/>
                <a:cs typeface="Open Sans"/>
                <a:sym typeface="Open Sans"/>
              </a:rPr>
              <a:t>CppUnit</a:t>
            </a:r>
            <a:r>
              <a:rPr lang="en-US" sz="2200" b="0" i="0" u="none" strike="noStrike" cap="none" dirty="0">
                <a:solidFill>
                  <a:schemeClr val="tx1">
                    <a:lumMod val="75000"/>
                    <a:lumOff val="25000"/>
                  </a:schemeClr>
                </a:solidFill>
                <a:latin typeface="Open Sans"/>
                <a:ea typeface="Open Sans"/>
                <a:cs typeface="Open Sans"/>
                <a:sym typeface="Open Sans"/>
              </a:rPr>
              <a:t>, whereas PHP developers use </a:t>
            </a:r>
            <a:r>
              <a:rPr lang="en-US" sz="2200" b="0" i="0" u="none" strike="noStrike" cap="none" dirty="0" err="1">
                <a:solidFill>
                  <a:schemeClr val="tx1">
                    <a:lumMod val="75000"/>
                    <a:lumOff val="25000"/>
                  </a:schemeClr>
                </a:solidFill>
                <a:latin typeface="Open Sans"/>
                <a:ea typeface="Open Sans"/>
                <a:cs typeface="Open Sans"/>
                <a:sym typeface="Open Sans"/>
              </a:rPr>
              <a:t>PHPUnit</a:t>
            </a:r>
            <a:r>
              <a:rPr lang="en-US" sz="2200" b="0" i="0" u="none" strike="noStrike" cap="none" dirty="0">
                <a:solidFill>
                  <a:schemeClr val="tx1">
                    <a:lumMod val="75000"/>
                    <a:lumOff val="25000"/>
                  </a:schemeClr>
                </a:solidFill>
                <a:latin typeface="Open Sans"/>
                <a:ea typeface="Open Sans"/>
                <a:cs typeface="Open Sans"/>
                <a:sym typeface="Open Sans"/>
              </a:rPr>
              <a:t>.</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423" name="Google Shape;423;p92"/>
          <p:cNvPicPr preferRelativeResize="0"/>
          <p:nvPr/>
        </p:nvPicPr>
        <p:blipFill rotWithShape="1">
          <a:blip r:embed="rId3">
            <a:alphaModFix/>
          </a:blip>
          <a:srcRect/>
          <a:stretch/>
        </p:blipFill>
        <p:spPr>
          <a:xfrm>
            <a:off x="10630389" y="2836988"/>
            <a:ext cx="3796982" cy="3844247"/>
          </a:xfrm>
          <a:prstGeom prst="rect">
            <a:avLst/>
          </a:prstGeom>
          <a:noFill/>
          <a:ln>
            <a:noFill/>
          </a:ln>
        </p:spPr>
      </p:pic>
      <p:pic>
        <p:nvPicPr>
          <p:cNvPr id="7" name="Google Shape;39;p26">
            <a:extLst>
              <a:ext uri="{FF2B5EF4-FFF2-40B4-BE49-F238E27FC236}">
                <a16:creationId xmlns:a16="http://schemas.microsoft.com/office/drawing/2014/main" id="{138E9013-99D5-4773-99C9-98378A285D6B}"/>
              </a:ext>
            </a:extLst>
          </p:cNvPr>
          <p:cNvPicPr preferRelativeResize="0"/>
          <p:nvPr/>
        </p:nvPicPr>
        <p:blipFill rotWithShape="1">
          <a:blip r:embed="rId4">
            <a:alphaModFix/>
          </a:blip>
          <a:srcRect t="6807" b="6798"/>
          <a:stretch/>
        </p:blipFill>
        <p:spPr>
          <a:xfrm>
            <a:off x="6091856" y="797822"/>
            <a:ext cx="4261476" cy="10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9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Configuring Test Reports in Jenkins</a:t>
            </a:r>
            <a:endParaRPr/>
          </a:p>
        </p:txBody>
      </p:sp>
      <p:sp>
        <p:nvSpPr>
          <p:cNvPr id="431" name="Google Shape;431;p93"/>
          <p:cNvSpPr/>
          <p:nvPr/>
        </p:nvSpPr>
        <p:spPr>
          <a:xfrm>
            <a:off x="408562" y="1115616"/>
            <a:ext cx="1584743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Jenkins doesn’t require any plugin or external dependency for generating test reports. Below are the different changes to be made in the job properties for different frameworks: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432" name="Google Shape;432;p93"/>
          <p:cNvSpPr/>
          <p:nvPr/>
        </p:nvSpPr>
        <p:spPr>
          <a:xfrm>
            <a:off x="603879" y="1888923"/>
            <a:ext cx="13428676" cy="430887"/>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For Maven projects, invoke the goals field and type </a:t>
            </a:r>
            <a:r>
              <a:rPr lang="en-US" sz="2200" b="1" i="0" u="none" strike="noStrike" cap="none" dirty="0">
                <a:solidFill>
                  <a:schemeClr val="tx1">
                    <a:lumMod val="75000"/>
                    <a:lumOff val="25000"/>
                  </a:schemeClr>
                </a:solidFill>
                <a:latin typeface="Open Sans"/>
                <a:ea typeface="Open Sans"/>
                <a:cs typeface="Open Sans"/>
                <a:sym typeface="Open Sans"/>
              </a:rPr>
              <a:t>verify </a:t>
            </a:r>
            <a:r>
              <a:rPr lang="en-US" sz="2200" b="0" i="0" u="none" strike="noStrike" cap="none" dirty="0">
                <a:solidFill>
                  <a:schemeClr val="tx1">
                    <a:lumMod val="75000"/>
                    <a:lumOff val="25000"/>
                  </a:schemeClr>
                </a:solidFill>
                <a:latin typeface="Open Sans"/>
                <a:ea typeface="Open Sans"/>
                <a:cs typeface="Open Sans"/>
                <a:sym typeface="Open Sans"/>
              </a:rPr>
              <a:t>as shown in the figure below:</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433" name="Google Shape;433;p93"/>
          <p:cNvPicPr preferRelativeResize="0"/>
          <p:nvPr/>
        </p:nvPicPr>
        <p:blipFill rotWithShape="1">
          <a:blip r:embed="rId3">
            <a:alphaModFix/>
          </a:blip>
          <a:srcRect/>
          <a:stretch/>
        </p:blipFill>
        <p:spPr>
          <a:xfrm>
            <a:off x="3403649" y="2440095"/>
            <a:ext cx="9448701" cy="6052505"/>
          </a:xfrm>
          <a:prstGeom prst="rect">
            <a:avLst/>
          </a:prstGeom>
          <a:noFill/>
          <a:ln>
            <a:noFill/>
          </a:ln>
        </p:spPr>
      </p:pic>
      <p:pic>
        <p:nvPicPr>
          <p:cNvPr id="7" name="Google Shape;39;p26">
            <a:extLst>
              <a:ext uri="{FF2B5EF4-FFF2-40B4-BE49-F238E27FC236}">
                <a16:creationId xmlns:a16="http://schemas.microsoft.com/office/drawing/2014/main" id="{4C0E1071-DDD3-413E-AD80-92B4B9CD2D90}"/>
              </a:ext>
            </a:extLst>
          </p:cNvPr>
          <p:cNvPicPr preferRelativeResize="0"/>
          <p:nvPr/>
        </p:nvPicPr>
        <p:blipFill rotWithShape="1">
          <a:blip r:embed="rId4">
            <a:alphaModFix/>
          </a:blip>
          <a:srcRect t="6807" b="6798"/>
          <a:stretch/>
        </p:blipFill>
        <p:spPr>
          <a:xfrm>
            <a:off x="2743306" y="797822"/>
            <a:ext cx="11053173" cy="101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9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Configuring Test Reports in Jenkins</a:t>
            </a:r>
            <a:endParaRPr/>
          </a:p>
        </p:txBody>
      </p:sp>
      <p:sp>
        <p:nvSpPr>
          <p:cNvPr id="441" name="Google Shape;441;p94"/>
          <p:cNvSpPr/>
          <p:nvPr/>
        </p:nvSpPr>
        <p:spPr>
          <a:xfrm>
            <a:off x="781214" y="2394346"/>
            <a:ext cx="6627292" cy="483209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For  free style project,  configure tests in the </a:t>
            </a:r>
            <a:r>
              <a:rPr lang="en-US" sz="2200" b="1" i="0" u="none" strike="noStrike" cap="none" dirty="0">
                <a:solidFill>
                  <a:schemeClr val="tx1">
                    <a:lumMod val="75000"/>
                    <a:lumOff val="25000"/>
                  </a:schemeClr>
                </a:solidFill>
                <a:latin typeface="Open Sans"/>
                <a:ea typeface="Open Sans"/>
                <a:cs typeface="Open Sans"/>
                <a:sym typeface="Open Sans"/>
              </a:rPr>
              <a:t>Post Build Actions</a:t>
            </a:r>
            <a:r>
              <a:rPr lang="en-US" sz="2200" b="0" i="0" u="none" strike="noStrike" cap="none" dirty="0">
                <a:solidFill>
                  <a:schemeClr val="tx1">
                    <a:lumMod val="75000"/>
                    <a:lumOff val="25000"/>
                  </a:schemeClr>
                </a:solidFill>
                <a:latin typeface="Open Sans"/>
                <a:ea typeface="Open Sans"/>
                <a:cs typeface="Open Sans"/>
                <a:sym typeface="Open Sans"/>
              </a:rPr>
              <a:t> section and tell Jenkins to publish the test report as shown in the figure:</a:t>
            </a:r>
            <a:endParaRPr sz="1400" b="0" i="0" u="none" strike="noStrike" cap="none" dirty="0">
              <a:solidFill>
                <a:schemeClr val="tx1">
                  <a:lumMod val="75000"/>
                  <a:lumOff val="25000"/>
                </a:schemeClr>
              </a:solidFill>
              <a:sym typeface="Arial"/>
            </a:endParaRPr>
          </a:p>
          <a:p>
            <a:pPr marL="457200" marR="0" lvl="0" indent="-4572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Directory of the test report XML will depend on the project. For a Maven project, a path like </a:t>
            </a:r>
            <a:r>
              <a:rPr lang="en-US" sz="2200" b="1" i="1" u="none" strike="noStrike" cap="none" dirty="0">
                <a:solidFill>
                  <a:schemeClr val="tx1">
                    <a:lumMod val="75000"/>
                    <a:lumOff val="25000"/>
                  </a:schemeClr>
                </a:solidFill>
                <a:latin typeface="Open Sans"/>
                <a:ea typeface="Open Sans"/>
                <a:cs typeface="Open Sans"/>
                <a:sym typeface="Open Sans"/>
              </a:rPr>
              <a:t>**/target/</a:t>
            </a:r>
            <a:r>
              <a:rPr lang="en-US" sz="2200" b="1" i="1" u="none" strike="noStrike" cap="none" dirty="0" err="1">
                <a:solidFill>
                  <a:schemeClr val="tx1">
                    <a:lumMod val="75000"/>
                    <a:lumOff val="25000"/>
                  </a:schemeClr>
                </a:solidFill>
                <a:latin typeface="Open Sans"/>
                <a:ea typeface="Open Sans"/>
                <a:cs typeface="Open Sans"/>
                <a:sym typeface="Open Sans"/>
              </a:rPr>
              <a:t>surefirereports</a:t>
            </a:r>
            <a:r>
              <a:rPr lang="en-US" sz="2200" b="1" i="1" u="none" strike="noStrike" cap="none" dirty="0">
                <a:solidFill>
                  <a:schemeClr val="tx1">
                    <a:lumMod val="75000"/>
                    <a:lumOff val="25000"/>
                  </a:schemeClr>
                </a:solidFill>
                <a:latin typeface="Open Sans"/>
                <a:ea typeface="Open Sans"/>
                <a:cs typeface="Open Sans"/>
                <a:sym typeface="Open Sans"/>
              </a:rPr>
              <a:t>/*</a:t>
            </a:r>
            <a:r>
              <a:rPr lang="en-US" sz="2200" b="0" i="1" u="none" strike="noStrike" cap="none" dirty="0">
                <a:solidFill>
                  <a:schemeClr val="tx1">
                    <a:lumMod val="75000"/>
                    <a:lumOff val="25000"/>
                  </a:schemeClr>
                </a:solidFill>
                <a:latin typeface="Open Sans"/>
                <a:ea typeface="Open Sans"/>
                <a:cs typeface="Open Sans"/>
                <a:sym typeface="Open Sans"/>
              </a:rPr>
              <a:t>. </a:t>
            </a:r>
            <a:r>
              <a:rPr lang="en-US" sz="2200" b="1" i="1" u="none" strike="noStrike" cap="none" dirty="0">
                <a:solidFill>
                  <a:schemeClr val="tx1">
                    <a:lumMod val="75000"/>
                    <a:lumOff val="25000"/>
                  </a:schemeClr>
                </a:solidFill>
                <a:latin typeface="Open Sans"/>
                <a:ea typeface="Open Sans"/>
                <a:cs typeface="Open Sans"/>
                <a:sym typeface="Open Sans"/>
              </a:rPr>
              <a:t>pom.xml</a:t>
            </a:r>
            <a:r>
              <a:rPr lang="en-US" sz="2200" b="0" i="1" u="none" strike="noStrike" cap="none" dirty="0">
                <a:solidFill>
                  <a:schemeClr val="tx1">
                    <a:lumMod val="75000"/>
                    <a:lumOff val="25000"/>
                  </a:schemeClr>
                </a:solidFill>
                <a:latin typeface="Open Sans"/>
                <a:ea typeface="Open Sans"/>
                <a:cs typeface="Open Sans"/>
                <a:sym typeface="Open Sans"/>
              </a:rPr>
              <a:t> </a:t>
            </a:r>
            <a:r>
              <a:rPr lang="en-US" sz="2200" b="0" i="0" u="none" strike="noStrike" cap="none" dirty="0">
                <a:solidFill>
                  <a:schemeClr val="tx1">
                    <a:lumMod val="75000"/>
                    <a:lumOff val="25000"/>
                  </a:schemeClr>
                </a:solidFill>
                <a:latin typeface="Open Sans"/>
                <a:ea typeface="Open Sans"/>
                <a:cs typeface="Open Sans"/>
                <a:sym typeface="Open Sans"/>
              </a:rPr>
              <a:t>is used.</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1"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1"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For an Ant-based project, report file location will depend on how you configured the Ant JUnit task.</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442" name="Google Shape;442;p94"/>
          <p:cNvPicPr preferRelativeResize="0"/>
          <p:nvPr/>
        </p:nvPicPr>
        <p:blipFill rotWithShape="1">
          <a:blip r:embed="rId3">
            <a:alphaModFix/>
          </a:blip>
          <a:srcRect/>
          <a:stretch/>
        </p:blipFill>
        <p:spPr>
          <a:xfrm>
            <a:off x="7695952" y="1259632"/>
            <a:ext cx="7544771" cy="6965824"/>
          </a:xfrm>
          <a:prstGeom prst="rect">
            <a:avLst/>
          </a:prstGeom>
          <a:noFill/>
          <a:ln>
            <a:noFill/>
          </a:ln>
        </p:spPr>
      </p:pic>
      <p:pic>
        <p:nvPicPr>
          <p:cNvPr id="6" name="Google Shape;39;p26">
            <a:extLst>
              <a:ext uri="{FF2B5EF4-FFF2-40B4-BE49-F238E27FC236}">
                <a16:creationId xmlns:a16="http://schemas.microsoft.com/office/drawing/2014/main" id="{9BD40C28-1636-4909-9B7A-1E1229208A29}"/>
              </a:ext>
            </a:extLst>
          </p:cNvPr>
          <p:cNvPicPr preferRelativeResize="0"/>
          <p:nvPr/>
        </p:nvPicPr>
        <p:blipFill rotWithShape="1">
          <a:blip r:embed="rId4">
            <a:alphaModFix/>
          </a:blip>
          <a:srcRect t="6807" b="6798"/>
          <a:stretch/>
        </p:blipFill>
        <p:spPr>
          <a:xfrm>
            <a:off x="2743306" y="797822"/>
            <a:ext cx="11053173" cy="101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dirty="0"/>
              <a:t>Configuring Test Reports in Jenkins</a:t>
            </a:r>
            <a:endParaRPr dirty="0"/>
          </a:p>
        </p:txBody>
      </p:sp>
      <p:sp>
        <p:nvSpPr>
          <p:cNvPr id="450" name="Google Shape;450;p2"/>
          <p:cNvSpPr/>
          <p:nvPr/>
        </p:nvSpPr>
        <p:spPr>
          <a:xfrm>
            <a:off x="910253" y="1920062"/>
            <a:ext cx="15026432" cy="2462213"/>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For Java projects, regardless of the testing framework, Jenkins has in-built configurations for configuring test reports.</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If you are using Jenkins for non-Java projects, you need to install the </a:t>
            </a:r>
            <a:r>
              <a:rPr lang="en-US" sz="2200" b="1" i="0" u="none" strike="noStrike" cap="none" dirty="0" err="1">
                <a:solidFill>
                  <a:schemeClr val="tx1">
                    <a:lumMod val="75000"/>
                    <a:lumOff val="25000"/>
                  </a:schemeClr>
                </a:solidFill>
                <a:latin typeface="Open Sans"/>
                <a:ea typeface="Open Sans"/>
                <a:cs typeface="Open Sans"/>
                <a:sym typeface="Open Sans"/>
              </a:rPr>
              <a:t>xUnit</a:t>
            </a:r>
            <a:r>
              <a:rPr lang="en-US" sz="2200" b="1" i="0" u="none" strike="noStrike" cap="none" dirty="0">
                <a:solidFill>
                  <a:schemeClr val="tx1">
                    <a:lumMod val="75000"/>
                    <a:lumOff val="25000"/>
                  </a:schemeClr>
                </a:solidFill>
                <a:latin typeface="Open Sans"/>
                <a:ea typeface="Open Sans"/>
                <a:cs typeface="Open Sans"/>
                <a:sym typeface="Open Sans"/>
              </a:rPr>
              <a:t> Plugin</a:t>
            </a:r>
            <a:r>
              <a:rPr lang="en-US" sz="2200" b="0" i="0" u="none" strike="noStrike" cap="none" dirty="0">
                <a:solidFill>
                  <a:schemeClr val="tx1">
                    <a:lumMod val="75000"/>
                    <a:lumOff val="25000"/>
                  </a:schemeClr>
                </a:solidFill>
                <a:latin typeface="Open Sans"/>
                <a:ea typeface="Open Sans"/>
                <a:cs typeface="Open Sans"/>
                <a:sym typeface="Open Sans"/>
              </a:rPr>
              <a:t>. </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This plugin helps Jenkins process test reports from non-Java tools. It supports </a:t>
            </a:r>
            <a:r>
              <a:rPr lang="en-US" sz="2200" b="1" i="0" u="none" strike="noStrike" cap="none" dirty="0" err="1">
                <a:solidFill>
                  <a:schemeClr val="tx1">
                    <a:lumMod val="75000"/>
                    <a:lumOff val="25000"/>
                  </a:schemeClr>
                </a:solidFill>
                <a:latin typeface="Open Sans"/>
                <a:ea typeface="Open Sans"/>
                <a:cs typeface="Open Sans"/>
                <a:sym typeface="Open Sans"/>
              </a:rPr>
              <a:t>MSUnit</a:t>
            </a:r>
            <a:r>
              <a:rPr lang="en-US" sz="2200" b="0" i="0" u="none" strike="noStrike" cap="none" dirty="0">
                <a:solidFill>
                  <a:schemeClr val="tx1">
                    <a:lumMod val="75000"/>
                    <a:lumOff val="25000"/>
                  </a:schemeClr>
                </a:solidFill>
                <a:latin typeface="Open Sans"/>
                <a:ea typeface="Open Sans"/>
                <a:cs typeface="Open Sans"/>
                <a:sym typeface="Open Sans"/>
              </a:rPr>
              <a:t> and </a:t>
            </a:r>
            <a:r>
              <a:rPr lang="en-US" sz="2200" b="1" i="0" u="none" strike="noStrike" cap="none" dirty="0" err="1">
                <a:solidFill>
                  <a:schemeClr val="tx1">
                    <a:lumMod val="75000"/>
                    <a:lumOff val="25000"/>
                  </a:schemeClr>
                </a:solidFill>
                <a:latin typeface="Open Sans"/>
                <a:ea typeface="Open Sans"/>
                <a:cs typeface="Open Sans"/>
                <a:sym typeface="Open Sans"/>
              </a:rPr>
              <a:t>NUnit</a:t>
            </a:r>
            <a:r>
              <a:rPr lang="en-US" sz="2200" b="0" i="0" u="none" strike="noStrike" cap="none" dirty="0">
                <a:solidFill>
                  <a:schemeClr val="tx1">
                    <a:lumMod val="75000"/>
                    <a:lumOff val="25000"/>
                  </a:schemeClr>
                </a:solidFill>
                <a:latin typeface="Open Sans"/>
                <a:ea typeface="Open Sans"/>
                <a:cs typeface="Open Sans"/>
                <a:sym typeface="Open Sans"/>
              </a:rPr>
              <a:t> (for C# and other .NET languages), </a:t>
            </a:r>
            <a:r>
              <a:rPr lang="en-US" sz="2200" b="1" i="0" u="none" strike="noStrike" cap="none" dirty="0" err="1">
                <a:solidFill>
                  <a:schemeClr val="tx1">
                    <a:lumMod val="75000"/>
                    <a:lumOff val="25000"/>
                  </a:schemeClr>
                </a:solidFill>
                <a:latin typeface="Open Sans"/>
                <a:ea typeface="Open Sans"/>
                <a:cs typeface="Open Sans"/>
                <a:sym typeface="Open Sans"/>
              </a:rPr>
              <a:t>UnitTest</a:t>
            </a:r>
            <a:r>
              <a:rPr lang="en-US" sz="2200" b="1" i="0" u="none" strike="noStrike" cap="none" dirty="0">
                <a:solidFill>
                  <a:schemeClr val="tx1">
                    <a:lumMod val="75000"/>
                    <a:lumOff val="25000"/>
                  </a:schemeClr>
                </a:solidFill>
                <a:latin typeface="Open Sans"/>
                <a:ea typeface="Open Sans"/>
                <a:cs typeface="Open Sans"/>
                <a:sym typeface="Open Sans"/>
              </a:rPr>
              <a:t>++</a:t>
            </a:r>
            <a:r>
              <a:rPr lang="en-US" sz="2200" b="0" i="0" u="none" strike="noStrike" cap="none" dirty="0">
                <a:solidFill>
                  <a:schemeClr val="tx1">
                    <a:lumMod val="75000"/>
                    <a:lumOff val="25000"/>
                  </a:schemeClr>
                </a:solidFill>
                <a:latin typeface="Open Sans"/>
                <a:ea typeface="Open Sans"/>
                <a:cs typeface="Open Sans"/>
                <a:sym typeface="Open Sans"/>
              </a:rPr>
              <a:t> and </a:t>
            </a:r>
            <a:r>
              <a:rPr lang="en-US" sz="2200" b="1" i="0" u="none" strike="noStrike" cap="none" dirty="0">
                <a:solidFill>
                  <a:schemeClr val="tx1">
                    <a:lumMod val="75000"/>
                    <a:lumOff val="25000"/>
                  </a:schemeClr>
                </a:solidFill>
                <a:latin typeface="Open Sans"/>
                <a:ea typeface="Open Sans"/>
                <a:cs typeface="Open Sans"/>
                <a:sym typeface="Open Sans"/>
              </a:rPr>
              <a:t>Boost Test</a:t>
            </a:r>
            <a:r>
              <a:rPr lang="en-US" sz="2200" b="0" i="0" u="none" strike="noStrike" cap="none" dirty="0">
                <a:solidFill>
                  <a:schemeClr val="tx1">
                    <a:lumMod val="75000"/>
                    <a:lumOff val="25000"/>
                  </a:schemeClr>
                </a:solidFill>
                <a:latin typeface="Open Sans"/>
                <a:ea typeface="Open Sans"/>
                <a:cs typeface="Open Sans"/>
                <a:sym typeface="Open Sans"/>
              </a:rPr>
              <a:t> (for C++), </a:t>
            </a:r>
            <a:r>
              <a:rPr lang="en-US" sz="2200" b="1" i="0" u="none" strike="noStrike" cap="none" dirty="0" err="1">
                <a:solidFill>
                  <a:schemeClr val="tx1">
                    <a:lumMod val="75000"/>
                    <a:lumOff val="25000"/>
                  </a:schemeClr>
                </a:solidFill>
                <a:latin typeface="Open Sans"/>
                <a:ea typeface="Open Sans"/>
                <a:cs typeface="Open Sans"/>
                <a:sym typeface="Open Sans"/>
              </a:rPr>
              <a:t>PHPUnit</a:t>
            </a:r>
            <a:r>
              <a:rPr lang="en-US" sz="2200" b="0" i="0" u="none" strike="noStrike" cap="none" dirty="0">
                <a:solidFill>
                  <a:schemeClr val="tx1">
                    <a:lumMod val="75000"/>
                    <a:lumOff val="25000"/>
                  </a:schemeClr>
                </a:solidFill>
                <a:latin typeface="Open Sans"/>
                <a:ea typeface="Open Sans"/>
                <a:cs typeface="Open Sans"/>
                <a:sym typeface="Open Sans"/>
              </a:rPr>
              <a:t> (for PHP).</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451" name="Google Shape;451;p2"/>
          <p:cNvPicPr preferRelativeResize="0"/>
          <p:nvPr/>
        </p:nvPicPr>
        <p:blipFill rotWithShape="1">
          <a:blip r:embed="rId3">
            <a:alphaModFix/>
          </a:blip>
          <a:srcRect/>
          <a:stretch/>
        </p:blipFill>
        <p:spPr>
          <a:xfrm>
            <a:off x="2194802" y="5188403"/>
            <a:ext cx="12638177" cy="1604282"/>
          </a:xfrm>
          <a:prstGeom prst="rect">
            <a:avLst/>
          </a:prstGeom>
          <a:noFill/>
          <a:ln>
            <a:noFill/>
          </a:ln>
        </p:spPr>
      </p:pic>
      <p:pic>
        <p:nvPicPr>
          <p:cNvPr id="6" name="Google Shape;39;p26">
            <a:extLst>
              <a:ext uri="{FF2B5EF4-FFF2-40B4-BE49-F238E27FC236}">
                <a16:creationId xmlns:a16="http://schemas.microsoft.com/office/drawing/2014/main" id="{B20404DC-2693-495E-9E88-32F10BAEDA47}"/>
              </a:ext>
            </a:extLst>
          </p:cNvPr>
          <p:cNvPicPr preferRelativeResize="0"/>
          <p:nvPr/>
        </p:nvPicPr>
        <p:blipFill rotWithShape="1">
          <a:blip r:embed="rId4">
            <a:alphaModFix/>
          </a:blip>
          <a:srcRect t="6807" b="6798"/>
          <a:stretch/>
        </p:blipFill>
        <p:spPr>
          <a:xfrm>
            <a:off x="2743306" y="797822"/>
            <a:ext cx="11053173" cy="101575"/>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TotalTime>
  <Words>2926</Words>
  <Application>Microsoft Office PowerPoint</Application>
  <PresentationFormat>Custom</PresentationFormat>
  <Paragraphs>389</Paragraphs>
  <Slides>46</Slides>
  <Notes>46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46</vt:i4>
      </vt:variant>
    </vt:vector>
  </HeadingPairs>
  <TitlesOfParts>
    <vt:vector size="55" baseType="lpstr">
      <vt:lpstr>Open Sans Semibold</vt:lpstr>
      <vt:lpstr>Open Sans ExtraBold</vt:lpstr>
      <vt:lpstr>Open Sans</vt:lpstr>
      <vt:lpstr>Calibri</vt:lpstr>
      <vt:lpstr>Arial</vt:lpstr>
      <vt:lpstr>Open Sans Semibold</vt:lpstr>
      <vt:lpstr>Digital Marketing</vt:lpstr>
      <vt:lpstr>Digital Marketing</vt:lpstr>
      <vt:lpstr>1_Digital Marketing</vt:lpstr>
      <vt:lpstr>PowerPoint Presentation</vt:lpstr>
      <vt:lpstr>PowerPoint Presentation</vt:lpstr>
      <vt:lpstr>PowerPoint Presentation</vt:lpstr>
      <vt:lpstr>PowerPoint Presentation</vt:lpstr>
      <vt:lpstr>What Is Automated Testing?</vt:lpstr>
      <vt:lpstr>Testing Tools</vt:lpstr>
      <vt:lpstr>Configuring Test Reports in Jenkins</vt:lpstr>
      <vt:lpstr>Configuring Test Reports in Jenkins</vt:lpstr>
      <vt:lpstr>Configuring Test Reports in Jenkins</vt:lpstr>
      <vt:lpstr>Configuring Test Reports in Jenkins</vt:lpstr>
      <vt:lpstr>Displaying Test Results</vt:lpstr>
      <vt:lpstr>Displaying Test Results</vt:lpstr>
      <vt:lpstr>Generating Test Results</vt:lpstr>
      <vt:lpstr>PowerPoint Presentation</vt:lpstr>
      <vt:lpstr>Ignoring Tests</vt:lpstr>
      <vt:lpstr>Code Coverage</vt:lpstr>
      <vt:lpstr>JaCoCo</vt:lpstr>
      <vt:lpstr>Measuring Code Coverage with JaCoCo</vt:lpstr>
      <vt:lpstr>JaCoCo with Maven</vt:lpstr>
      <vt:lpstr>Code Coverage with JaCoCo</vt:lpstr>
      <vt:lpstr>PowerPoint Presentation</vt:lpstr>
      <vt:lpstr>Introduction to Clover</vt:lpstr>
      <vt:lpstr>Adding Clover in Maven</vt:lpstr>
      <vt:lpstr>Running Clover</vt:lpstr>
      <vt:lpstr>Running Clover</vt:lpstr>
      <vt:lpstr>Clover Reports</vt:lpstr>
      <vt:lpstr>Code Coverage with Clover</vt:lpstr>
      <vt:lpstr>PowerPoint Presentation</vt:lpstr>
      <vt:lpstr>Introduction to Acceptance Testing</vt:lpstr>
      <vt:lpstr>Acceptance Testing Report</vt:lpstr>
      <vt:lpstr>JMeter</vt:lpstr>
      <vt:lpstr>Performance Testing with JMeter</vt:lpstr>
      <vt:lpstr>Integrate JMeter With Jenkins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Code Coverage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Naveen Kumar D</cp:lastModifiedBy>
  <cp:revision>57</cp:revision>
  <dcterms:created xsi:type="dcterms:W3CDTF">2016-12-06T06:58:02Z</dcterms:created>
  <dcterms:modified xsi:type="dcterms:W3CDTF">2020-06-22T12:49:52Z</dcterms:modified>
</cp:coreProperties>
</file>